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73" r:id="rId3"/>
    <p:sldId id="274" r:id="rId4"/>
    <p:sldId id="261" r:id="rId5"/>
    <p:sldId id="259" r:id="rId6"/>
    <p:sldId id="262" r:id="rId7"/>
    <p:sldId id="260" r:id="rId8"/>
    <p:sldId id="269" r:id="rId9"/>
    <p:sldId id="275" r:id="rId10"/>
    <p:sldId id="264" r:id="rId11"/>
    <p:sldId id="270" r:id="rId12"/>
    <p:sldId id="271" r:id="rId13"/>
    <p:sldId id="265" r:id="rId14"/>
    <p:sldId id="276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F364D"/>
    <a:srgbClr val="3036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7"/>
    <p:restoredTop sz="93690" autoAdjust="0"/>
  </p:normalViewPr>
  <p:slideViewPr>
    <p:cSldViewPr snapToGrid="0">
      <p:cViewPr varScale="1">
        <p:scale>
          <a:sx n="66" d="100"/>
          <a:sy n="66" d="100"/>
        </p:scale>
        <p:origin x="10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BE34A-F6FB-C343-A2B7-0CA37763BCB2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75349-50F3-0743-8064-532C93BD3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52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 Neue" panose="02000503000000020004" pitchFamily="2" charset="0"/>
              </a:rPr>
              <a:t>Tell us about your project. What problem or opportunity have you identified? What solution are you proposing?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 Neue" panose="02000503000000020004" pitchFamily="2" charset="0"/>
              </a:rPr>
              <a:t>Don’t forget to highlight </a:t>
            </a:r>
            <a:r>
              <a:rPr lang="en-US" b="1" dirty="0">
                <a:effectLst/>
                <a:latin typeface="Helvetica Neue" panose="02000503000000020004" pitchFamily="2" charset="0"/>
              </a:rPr>
              <a:t>why</a:t>
            </a:r>
            <a:r>
              <a:rPr lang="en-US" dirty="0">
                <a:effectLst/>
                <a:latin typeface="Helvetica Neue" panose="02000503000000020004" pitchFamily="2" charset="0"/>
              </a:rPr>
              <a:t> this is important. If you’ve chosen a theme that’s focused on our customer, it must talk to the customer value.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 Neue" panose="02000503000000020004" pitchFamily="2" charset="0"/>
              </a:rPr>
              <a:t>Or for themes that are internally focused, talk about why it’s valuable for your colleagues.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5349-50F3-0743-8064-532C93BD33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87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good user goal is…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Solution agnostic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Explores multiple ideas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Durable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Broad enough to be broken down into many smaller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User = Who are you solving a problem for?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Goal = What are they trying to achieve?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Motivation = Why do they need to accomplish this goal?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5349-50F3-0743-8064-532C93BD33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5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5349-50F3-0743-8064-532C93BD33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5349-50F3-0743-8064-532C93BD33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1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metrics: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Error reduction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Safety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Health or well-being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75349-50F3-0743-8064-532C93BD33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2 - Illustration Dark Sky">
    <p:bg>
      <p:bgPr>
        <a:solidFill>
          <a:srgbClr val="2F3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3E6A45B8-D185-6E45-A878-5972592903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559" y="2779090"/>
            <a:ext cx="4768274" cy="1002514"/>
          </a:xfrm>
          <a:prstGeom prst="rect">
            <a:avLst/>
          </a:prstGeom>
        </p:spPr>
        <p:txBody>
          <a:bodyPr lIns="0" anchor="b"/>
          <a:lstStyle>
            <a:lvl1pPr mar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3000" b="0" i="0" kern="1200" dirty="0">
                <a:solidFill>
                  <a:schemeClr val="bg2"/>
                </a:solidFill>
                <a:latin typeface="Georgia" panose="02040502050405020303" pitchFamily="18" charset="0"/>
                <a:ea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pPr lvl="0"/>
            <a:r>
              <a:rPr lang="en-US" dirty="0"/>
              <a:t>Team Name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85644723-250E-484D-AA79-B7F2518A0B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3559" y="3826030"/>
            <a:ext cx="4768273" cy="446064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ts val="186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300" b="0" i="0" kern="1200" spc="100" baseline="0" dirty="0">
                <a:solidFill>
                  <a:schemeClr val="bg2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US" dirty="0"/>
              <a:t>Category Theme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E3F4FB16-D447-DBE9-9FE9-4C26E3436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330118BF-1BF2-1F78-BE68-058B6C737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CE80F-AC16-6D15-AE8A-D975C0E52F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54012" y="1135049"/>
            <a:ext cx="4637988" cy="1836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DF139-2DCD-DABC-20A9-C79AC7233A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9887" y="3653680"/>
            <a:ext cx="5387009" cy="1683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AF13E1-60B8-644E-EEC7-73FD769BDF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68622" y="5679312"/>
            <a:ext cx="3982930" cy="1178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F42750-E846-B1BB-B07C-2113D86032C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192019" y="2518739"/>
            <a:ext cx="4149453" cy="1890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7D6753-13BB-8FEB-9B48-3CAD8B606E1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884607" y="2421224"/>
            <a:ext cx="4412711" cy="1863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080350-0DB3-A68D-22D9-2167F5527DA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5432622"/>
            <a:ext cx="1898374" cy="14253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E61AFC-A588-B876-88BE-B5E152A8842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92007" y="249123"/>
            <a:ext cx="2029046" cy="25299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AF9A38-12AC-861A-ED3B-B7272776590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783391" y="5784998"/>
            <a:ext cx="4337938" cy="1061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CD7BB0-D2B1-2425-0EE1-7BE68C3B584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09069" y="4693711"/>
            <a:ext cx="3982930" cy="15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34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ight Rail - Light Grey">
    <p:bg>
      <p:bgPr>
        <a:solidFill>
          <a:srgbClr val="EC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16A3D1-033D-F06A-56D8-5E41BD689519}"/>
              </a:ext>
            </a:extLst>
          </p:cNvPr>
          <p:cNvSpPr/>
          <p:nvPr/>
        </p:nvSpPr>
        <p:spPr>
          <a:xfrm flipH="1">
            <a:off x="0" y="0"/>
            <a:ext cx="8143876" cy="6858000"/>
          </a:xfrm>
          <a:prstGeom prst="rect">
            <a:avLst/>
          </a:prstGeom>
          <a:solidFill>
            <a:srgbClr val="FE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77653FCF-F955-9CD5-CBEF-892EF90A1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">
            <a:extLst>
              <a:ext uri="{FF2B5EF4-FFF2-40B4-BE49-F238E27FC236}">
                <a16:creationId xmlns:a16="http://schemas.microsoft.com/office/drawing/2014/main" id="{905910D3-622E-B17D-333D-1198C83AA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8D8362D-D6C6-4DB2-2E7D-ED4C7D8AF4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7076671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Main topic here – One line 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6810E16-03EE-138E-C392-7741E72BFF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5" y="1752600"/>
            <a:ext cx="7077075" cy="4495800"/>
          </a:xfrm>
          <a:prstGeom prst="rect">
            <a:avLst/>
          </a:prstGeom>
        </p:spPr>
        <p:txBody>
          <a:bodyPr lIns="0" rIns="0"/>
          <a:lstStyle>
            <a:lvl1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2A2D43A-3AFF-6E7F-850B-DAEA4595A6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4" y="1185770"/>
            <a:ext cx="7077075" cy="473075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spcBef>
                <a:spcPts val="0"/>
              </a:spcBef>
              <a:defRPr sz="13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US" dirty="0"/>
              <a:t>Subhead line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15E69-C3C8-6B53-78F8-A8A5DB7030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2666" y="-10480"/>
            <a:ext cx="1189334" cy="2355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E8879-B114-BF88-633C-5C35DC01BD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6401" y="0"/>
            <a:ext cx="2915599" cy="1327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F34A07-4353-91E8-F948-B958B441220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>
            <a:off x="10680567" y="991664"/>
            <a:ext cx="1511433" cy="18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9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3">
    <p:bg>
      <p:bgPr>
        <a:solidFill>
          <a:srgbClr val="EC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451ABC-7778-5B06-76BD-60B46A3AE1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63864"/>
            <a:ext cx="4022749" cy="617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C0270-C2E2-1303-0962-283B55A9CB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5386138"/>
            <a:ext cx="2641666" cy="143669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2874B2E-860E-1B20-F0B1-B57C442DD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3C44F199-B4A4-220C-FB91-DB5578CF2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8D6510-346E-3ABF-D6EF-3B14CA3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115040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Meet the team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3CABD79-FFD7-CB00-8004-B7BF3843FE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74910" y="4177258"/>
            <a:ext cx="2226139" cy="27432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 b="1" i="0">
                <a:solidFill>
                  <a:schemeClr val="tx2"/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Name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539F706-9B3B-98BF-93F9-AE1FF286D4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74910" y="4524704"/>
            <a:ext cx="2226139" cy="23891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Co-lead</a:t>
            </a:r>
          </a:p>
        </p:txBody>
      </p:sp>
      <p:sp>
        <p:nvSpPr>
          <p:cNvPr id="35" name="Picture Placeholder 32">
            <a:extLst>
              <a:ext uri="{FF2B5EF4-FFF2-40B4-BE49-F238E27FC236}">
                <a16:creationId xmlns:a16="http://schemas.microsoft.com/office/drawing/2014/main" id="{3E99F5F6-7212-A2C8-A9DC-243E996EE192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80858" y="1962922"/>
            <a:ext cx="2014242" cy="201168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5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0A6AE7BB-842C-1DED-FCC9-8D9BB118C7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403" y="4177258"/>
            <a:ext cx="2226140" cy="27432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 b="1" i="0">
                <a:solidFill>
                  <a:schemeClr val="tx2"/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Name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9C254471-23C8-BD2D-6B67-956EE51D43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0403" y="4524704"/>
            <a:ext cx="2226140" cy="23891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Leader</a:t>
            </a:r>
          </a:p>
        </p:txBody>
      </p:sp>
      <p:sp>
        <p:nvSpPr>
          <p:cNvPr id="38" name="Picture Placeholder 32">
            <a:extLst>
              <a:ext uri="{FF2B5EF4-FFF2-40B4-BE49-F238E27FC236}">
                <a16:creationId xmlns:a16="http://schemas.microsoft.com/office/drawing/2014/main" id="{E7685C2D-81CE-DA02-10F6-1D6F93E28CA3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086352" y="1962922"/>
            <a:ext cx="2014242" cy="201168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5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111C4352-5DCA-C013-7168-3443D8FC1F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69416" y="4177258"/>
            <a:ext cx="2226138" cy="274320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None/>
              <a:defRPr sz="1600" b="1" i="0">
                <a:solidFill>
                  <a:schemeClr val="tx2"/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Name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DF2049D1-9CBF-978C-797A-D2E0C171F1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69416" y="4524704"/>
            <a:ext cx="2226138" cy="23891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buNone/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41" name="Picture Placeholder 32">
            <a:extLst>
              <a:ext uri="{FF2B5EF4-FFF2-40B4-BE49-F238E27FC236}">
                <a16:creationId xmlns:a16="http://schemas.microsoft.com/office/drawing/2014/main" id="{25A43619-B708-9657-3346-7D7789CE0861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9075364" y="1962922"/>
            <a:ext cx="2014242" cy="2011680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5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9277507E-A26D-02A0-8115-A42A97F1723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0403" y="4990217"/>
            <a:ext cx="2226140" cy="57767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ts val="1400"/>
              </a:lnSpc>
              <a:buNone/>
              <a:defRPr sz="105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C8AB3014-2C8E-B9AE-746A-7B8FF6D5F8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74909" y="4990217"/>
            <a:ext cx="2226140" cy="57767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ts val="1400"/>
              </a:lnSpc>
              <a:buNone/>
              <a:defRPr sz="105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Job title, works on XYZ product/team</a:t>
            </a:r>
          </a:p>
          <a:p>
            <a:pPr lvl="0"/>
            <a:endParaRPr lang="en-US" dirty="0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3F37E1FD-CBFE-486F-DF5D-099927D43D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69415" y="4990217"/>
            <a:ext cx="2226140" cy="57767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ts val="1400"/>
              </a:lnSpc>
              <a:buNone/>
              <a:defRPr sz="105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Job title, works on XYZ product/team</a:t>
            </a:r>
          </a:p>
          <a:p>
            <a:pPr lvl="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83FF71-8076-1BA3-90F5-A3807B12B7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>
            <a:off x="10680567" y="220627"/>
            <a:ext cx="1511433" cy="18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89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- 6">
    <p:bg>
      <p:bgPr>
        <a:solidFill>
          <a:srgbClr val="EC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9B8D47-7124-2C64-CD8E-67A88A55B0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63864"/>
            <a:ext cx="4022749" cy="6170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9CE12C-4980-9736-778A-AC7144D7F4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5386138"/>
            <a:ext cx="2641666" cy="143669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2874B2E-860E-1B20-F0B1-B57C442DD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3C44F199-B4A4-220C-FB91-DB5578CF2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Picture Placeholder 32">
            <a:extLst>
              <a:ext uri="{FF2B5EF4-FFF2-40B4-BE49-F238E27FC236}">
                <a16:creationId xmlns:a16="http://schemas.microsoft.com/office/drawing/2014/main" id="{2F4B3AB3-B3A7-6898-1A85-DABF8D4CA7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68883" y="2182812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F18F3201-079B-7A92-D715-330BDAC180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9767" y="2263279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32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AB26FC7D-B8EE-1F9C-630A-9F83D2E352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9767" y="2555304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Leader</a:t>
            </a:r>
          </a:p>
        </p:txBody>
      </p:sp>
      <p:sp>
        <p:nvSpPr>
          <p:cNvPr id="10" name="Picture Placeholder 32">
            <a:extLst>
              <a:ext uri="{FF2B5EF4-FFF2-40B4-BE49-F238E27FC236}">
                <a16:creationId xmlns:a16="http://schemas.microsoft.com/office/drawing/2014/main" id="{F7E87715-5EC1-62E9-8561-F2E0549B77B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1191" y="2182812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1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11" name="Picture Placeholder 32">
            <a:extLst>
              <a:ext uri="{FF2B5EF4-FFF2-40B4-BE49-F238E27FC236}">
                <a16:creationId xmlns:a16="http://schemas.microsoft.com/office/drawing/2014/main" id="{005D3C6C-412A-3526-105A-1D2BFD109EF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49110" y="2182812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12" name="Picture Placeholder 32">
            <a:extLst>
              <a:ext uri="{FF2B5EF4-FFF2-40B4-BE49-F238E27FC236}">
                <a16:creationId xmlns:a16="http://schemas.microsoft.com/office/drawing/2014/main" id="{6018957F-6862-D3EB-3FBB-FFBA73773C2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68883" y="4186649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13" name="Picture Placeholder 32">
            <a:extLst>
              <a:ext uri="{FF2B5EF4-FFF2-40B4-BE49-F238E27FC236}">
                <a16:creationId xmlns:a16="http://schemas.microsoft.com/office/drawing/2014/main" id="{980E1CAF-D020-BFE1-D77A-A147C1EE0CF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41191" y="4186649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1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14" name="Picture Placeholder 32">
            <a:extLst>
              <a:ext uri="{FF2B5EF4-FFF2-40B4-BE49-F238E27FC236}">
                <a16:creationId xmlns:a16="http://schemas.microsoft.com/office/drawing/2014/main" id="{5F8DB48F-7899-23B0-3AB3-60C39A97CFB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49110" y="4186649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96F0CD7-17F6-AC44-51DE-3070970A2F3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89767" y="2962735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E507AF09-5AE0-C2E7-2CF0-CB5A073D8A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89767" y="4242608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32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76282F87-AE6A-A00B-EDE1-B6A8507939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89767" y="4534633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0B9B3BE-AD8B-00EE-A1BF-EF38A866D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89767" y="4942064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BB5DB711-508D-4F40-E72C-EA860DBC37C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20321" y="2263279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32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E7D04B8-826E-0E92-1191-73B545099C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20321" y="2555304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Co-lead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5483E57-7B47-1933-4E9E-947F2899E4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820321" y="2962735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DA961E3A-E359-0877-D222-5F1BAB25EA9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20321" y="4242608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32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EB1D003B-B7CA-4DDC-D05D-827E0024028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820321" y="4534633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EBB76FEE-E176-3B0B-FA00-D31532B300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20321" y="4942064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9CC4098D-9743-B905-AF08-DFC7C482FA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703409" y="2263279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32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7262A5E0-826D-0172-1869-128746FDF89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03409" y="2555304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C43B6E7D-135C-6560-1C5A-B8E4B0ED7F6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03409" y="2962735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86968696-15E5-6A3B-DE2A-18C1045FB7F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03409" y="4242608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32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0407643C-4549-C0FD-430D-BE965EBC87D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03409" y="4534633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09867-05CD-7CAB-99A2-989B67BE2C0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703409" y="4942064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8D6510-346E-3ABF-D6EF-3B14CA3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115040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Meet the team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582EBE-3F86-9FCC-C514-D22E7D9AF3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>
            <a:off x="10680567" y="220627"/>
            <a:ext cx="1511433" cy="18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18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9">
    <p:bg>
      <p:bgPr>
        <a:solidFill>
          <a:srgbClr val="EC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04754-BDF5-5D88-3A0D-3A752B34D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63864"/>
            <a:ext cx="4022749" cy="617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5E55B-11DC-44FC-5030-05173E2BE0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5386138"/>
            <a:ext cx="2641666" cy="1436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D9DE3-F4C5-1A3E-9549-3E71646E703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>
            <a:off x="10680567" y="220627"/>
            <a:ext cx="1511433" cy="188456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2874B2E-860E-1B20-F0B1-B57C442DD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3C44F199-B4A4-220C-FB91-DB5578CF2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8D6510-346E-3ABF-D6EF-3B14CA3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115040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Meet the team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28962A6C-AAE9-25C4-E5CC-DA32C55F50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4910" y="1835417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44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96C4AC3-B277-3541-93A3-67DA6272BB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4910" y="2127442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Title</a:t>
            </a:r>
          </a:p>
        </p:txBody>
      </p:sp>
      <p:sp>
        <p:nvSpPr>
          <p:cNvPr id="35" name="Picture Placeholder 32">
            <a:extLst>
              <a:ext uri="{FF2B5EF4-FFF2-40B4-BE49-F238E27FC236}">
                <a16:creationId xmlns:a16="http://schemas.microsoft.com/office/drawing/2014/main" id="{A07AC7AE-F3ED-1F7F-439C-5BF8E838B78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334" y="1728913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38CCCF23-2D43-988F-968D-D437734C64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2135" y="1835417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44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42BAE595-C5EA-1925-9B87-9F84F1CFFF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92135" y="2127442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Title</a:t>
            </a:r>
          </a:p>
        </p:txBody>
      </p:sp>
      <p:sp>
        <p:nvSpPr>
          <p:cNvPr id="38" name="Picture Placeholder 32">
            <a:extLst>
              <a:ext uri="{FF2B5EF4-FFF2-40B4-BE49-F238E27FC236}">
                <a16:creationId xmlns:a16="http://schemas.microsoft.com/office/drawing/2014/main" id="{72FC7515-4E3B-13C2-3A11-508311DA542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3559" y="1728913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515685AD-31B1-0EDD-D710-C985D44ECB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97686" y="1835417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44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77C4E9E-ACF9-FE96-D8A6-E33D0CD63C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7686" y="2127442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Title</a:t>
            </a:r>
          </a:p>
        </p:txBody>
      </p:sp>
      <p:sp>
        <p:nvSpPr>
          <p:cNvPr id="41" name="Picture Placeholder 32">
            <a:extLst>
              <a:ext uri="{FF2B5EF4-FFF2-40B4-BE49-F238E27FC236}">
                <a16:creationId xmlns:a16="http://schemas.microsoft.com/office/drawing/2014/main" id="{F91013BE-6D03-C144-DCE8-A4E0F0F5B39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49110" y="1728913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1E46DF5C-75FC-D016-FE57-5DA1DADED7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44910" y="3374126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44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B7E098DC-8D0C-B3AE-4598-F4A1581E4E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4910" y="3666151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Title</a:t>
            </a:r>
          </a:p>
        </p:txBody>
      </p:sp>
      <p:sp>
        <p:nvSpPr>
          <p:cNvPr id="44" name="Picture Placeholder 32">
            <a:extLst>
              <a:ext uri="{FF2B5EF4-FFF2-40B4-BE49-F238E27FC236}">
                <a16:creationId xmlns:a16="http://schemas.microsoft.com/office/drawing/2014/main" id="{664F8D26-04D0-D90C-D2BB-C0E16AD5E5C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96334" y="3267622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D5B53BB6-4B1E-F066-29DA-B4BBFE0A1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92135" y="3374126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44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86006B52-486E-0D33-0340-5828102CC5D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92135" y="3666151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Title</a:t>
            </a:r>
          </a:p>
        </p:txBody>
      </p:sp>
      <p:sp>
        <p:nvSpPr>
          <p:cNvPr id="47" name="Picture Placeholder 32">
            <a:extLst>
              <a:ext uri="{FF2B5EF4-FFF2-40B4-BE49-F238E27FC236}">
                <a16:creationId xmlns:a16="http://schemas.microsoft.com/office/drawing/2014/main" id="{F2D68404-896B-137D-7C4D-0BA8FCBE76A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43559" y="3267622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476471D7-093D-9D56-E9FC-A3E490D3F6D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97686" y="3374126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44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2747ADC6-10B5-DF29-08CF-33C3F8D8F1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97686" y="3666151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Title</a:t>
            </a:r>
          </a:p>
        </p:txBody>
      </p:sp>
      <p:sp>
        <p:nvSpPr>
          <p:cNvPr id="50" name="Picture Placeholder 32">
            <a:extLst>
              <a:ext uri="{FF2B5EF4-FFF2-40B4-BE49-F238E27FC236}">
                <a16:creationId xmlns:a16="http://schemas.microsoft.com/office/drawing/2014/main" id="{E09F948A-56C4-88B7-CBD8-EA81F543C03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49110" y="3267622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61A9CFB7-E896-4091-C47E-6E6BB612A39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4910" y="4912835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44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8BC7B17C-EFE0-A021-71C6-4805307EFD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4910" y="5204860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Title</a:t>
            </a:r>
          </a:p>
        </p:txBody>
      </p:sp>
      <p:sp>
        <p:nvSpPr>
          <p:cNvPr id="53" name="Picture Placeholder 32">
            <a:extLst>
              <a:ext uri="{FF2B5EF4-FFF2-40B4-BE49-F238E27FC236}">
                <a16:creationId xmlns:a16="http://schemas.microsoft.com/office/drawing/2014/main" id="{3A916BAE-ABB3-F198-B157-91DF9DEB11E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396334" y="4806331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692B2C0C-780D-22CC-7C94-AFDD27FC99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135" y="4912835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44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0E97E753-218B-FF3C-FC19-D5308A5FD0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135" y="5204860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Title</a:t>
            </a:r>
          </a:p>
        </p:txBody>
      </p:sp>
      <p:sp>
        <p:nvSpPr>
          <p:cNvPr id="56" name="Picture Placeholder 32">
            <a:extLst>
              <a:ext uri="{FF2B5EF4-FFF2-40B4-BE49-F238E27FC236}">
                <a16:creationId xmlns:a16="http://schemas.microsoft.com/office/drawing/2014/main" id="{1A0BCD68-534C-D3F1-30F9-32558B4F795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43559" y="4806331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916BA0DA-9F51-3E36-9C80-35798F6E8E8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97686" y="4912835"/>
            <a:ext cx="1889812" cy="274320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440"/>
              </a:lnSpc>
              <a:buNone/>
              <a:defRPr lang="en-US" sz="12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E72A6263-240B-4AD8-B17F-8276E7D8213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97686" y="5204860"/>
            <a:ext cx="1889812" cy="23891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Team Member Title</a:t>
            </a:r>
          </a:p>
        </p:txBody>
      </p:sp>
      <p:sp>
        <p:nvSpPr>
          <p:cNvPr id="59" name="Picture Placeholder 32">
            <a:extLst>
              <a:ext uri="{FF2B5EF4-FFF2-40B4-BE49-F238E27FC236}">
                <a16:creationId xmlns:a16="http://schemas.microsoft.com/office/drawing/2014/main" id="{E36268E1-4841-C6B4-D354-8B21A209479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249110" y="4806331"/>
            <a:ext cx="1247775" cy="1246188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ctr"/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D8C2DC4B-8EA9-9A98-ABD8-6D5858BE95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89767" y="2421118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B1E3D9E-F2DD-F296-E93C-8C193F989DB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89767" y="3948651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24C5083-4865-92C8-AADB-06DC05E303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89767" y="5498536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0549446-4144-EA24-2A51-8F0BFBC955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836210" y="2421118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0C228E9-8541-6FDF-70CF-522EDAD3C29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836210" y="3948651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F27B66C-D18C-CE20-DDE9-7F9D78CE050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836210" y="5498536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775B2DB-C7D9-1F76-57B9-F344E5FB1B7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682653" y="2421118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8E15D9CC-BA38-A3DF-C05E-E79A55B4499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682653" y="3948651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5EE6F9E8-42E0-18F8-D9D3-E1BF1297AE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682653" y="5498536"/>
            <a:ext cx="1889812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</p:spTree>
    <p:extLst>
      <p:ext uri="{BB962C8B-B14F-4D97-AF65-F5344CB8AC3E}">
        <p14:creationId xmlns:p14="http://schemas.microsoft.com/office/powerpoint/2010/main" val="3524611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30">
    <p:bg>
      <p:bgPr>
        <a:solidFill>
          <a:srgbClr val="EC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1E068D-9E17-F201-FF1C-4BC7468FCF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63864"/>
            <a:ext cx="4022749" cy="6170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56D6B1-85F2-55A5-DA49-B7C41BC96F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5386138"/>
            <a:ext cx="2641666" cy="14366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CDF736-7541-2935-1C3F-15E1E2D753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>
            <a:off x="10680567" y="220627"/>
            <a:ext cx="1511433" cy="1884568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2874B2E-860E-1B20-F0B1-B57C442DD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3C44F199-B4A4-220C-FB91-DB5578CF2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8D6510-346E-3ABF-D6EF-3B14CA3EDB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115040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Meet the team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9FB180D5-6CC4-9990-4ABE-75417708EA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4771" y="2346791"/>
            <a:ext cx="1385338" cy="212046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100"/>
              </a:lnSpc>
              <a:buNone/>
              <a:defRPr lang="en-US" sz="9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75C58DF6-8810-46EC-442C-F3D27B7B50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4771" y="2563677"/>
            <a:ext cx="1385338" cy="184674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9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Project Lead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A8D760AF-1F4D-E32D-496D-11E8802370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1352" y="2205644"/>
            <a:ext cx="582859" cy="613827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t"/>
          <a:lstStyle>
            <a:lvl1pPr marL="0" indent="0" algn="ctr">
              <a:buNone/>
              <a:defRPr sz="7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12" name="Picture Placeholder 32">
            <a:extLst>
              <a:ext uri="{FF2B5EF4-FFF2-40B4-BE49-F238E27FC236}">
                <a16:creationId xmlns:a16="http://schemas.microsoft.com/office/drawing/2014/main" id="{71950AA5-407A-3E8A-B021-702278F4B9B0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2870468" y="2205644"/>
            <a:ext cx="582859" cy="613827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t"/>
          <a:lstStyle>
            <a:lvl1pPr marL="0" indent="0" algn="ctr">
              <a:buNone/>
              <a:defRPr sz="7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19" name="Picture Placeholder 32">
            <a:extLst>
              <a:ext uri="{FF2B5EF4-FFF2-40B4-BE49-F238E27FC236}">
                <a16:creationId xmlns:a16="http://schemas.microsoft.com/office/drawing/2014/main" id="{B64890DF-B46C-2897-E18C-00A3D43FA22B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50887" y="2205644"/>
            <a:ext cx="582859" cy="613827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t"/>
          <a:lstStyle>
            <a:lvl1pPr marL="0" indent="0" algn="ctr">
              <a:buNone/>
              <a:defRPr sz="7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22" name="Picture Placeholder 32">
            <a:extLst>
              <a:ext uri="{FF2B5EF4-FFF2-40B4-BE49-F238E27FC236}">
                <a16:creationId xmlns:a16="http://schemas.microsoft.com/office/drawing/2014/main" id="{DB4467B4-FC28-2BC8-8A5D-CE440396AF7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7465976" y="2205644"/>
            <a:ext cx="582859" cy="613827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t"/>
          <a:lstStyle>
            <a:lvl1pPr marL="0" indent="0" algn="ctr">
              <a:buNone/>
              <a:defRPr sz="7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25" name="Picture Placeholder 32">
            <a:extLst>
              <a:ext uri="{FF2B5EF4-FFF2-40B4-BE49-F238E27FC236}">
                <a16:creationId xmlns:a16="http://schemas.microsoft.com/office/drawing/2014/main" id="{0935BB13-C3ED-F0FA-7913-8FD7F7DC87CD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9735992" y="2205644"/>
            <a:ext cx="582859" cy="613827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t"/>
          <a:lstStyle>
            <a:lvl1pPr marL="0" indent="0" algn="ctr">
              <a:buNone/>
              <a:defRPr sz="7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28" name="Picture Placeholder 32">
            <a:extLst>
              <a:ext uri="{FF2B5EF4-FFF2-40B4-BE49-F238E27FC236}">
                <a16:creationId xmlns:a16="http://schemas.microsoft.com/office/drawing/2014/main" id="{F9F5833E-DDD5-86AE-9669-8B80ECE12BBB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551352" y="4146204"/>
            <a:ext cx="582859" cy="613827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t"/>
          <a:lstStyle>
            <a:lvl1pPr marL="0" indent="0" algn="ctr">
              <a:buNone/>
              <a:defRPr sz="7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31" name="Picture Placeholder 32">
            <a:extLst>
              <a:ext uri="{FF2B5EF4-FFF2-40B4-BE49-F238E27FC236}">
                <a16:creationId xmlns:a16="http://schemas.microsoft.com/office/drawing/2014/main" id="{A6CEAFF7-AB72-B1F7-0FD6-3132005D4E31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2870468" y="4146204"/>
            <a:ext cx="582859" cy="613827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t"/>
          <a:lstStyle>
            <a:lvl1pPr marL="0" indent="0" algn="ctr">
              <a:buNone/>
              <a:defRPr sz="7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34" name="Picture Placeholder 32">
            <a:extLst>
              <a:ext uri="{FF2B5EF4-FFF2-40B4-BE49-F238E27FC236}">
                <a16:creationId xmlns:a16="http://schemas.microsoft.com/office/drawing/2014/main" id="{2107C77A-D942-87B4-1774-925E16F2FBAC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5150887" y="4146204"/>
            <a:ext cx="582859" cy="613827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t"/>
          <a:lstStyle>
            <a:lvl1pPr marL="0" indent="0" algn="ctr">
              <a:buNone/>
              <a:defRPr sz="7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62" name="Picture Placeholder 32">
            <a:extLst>
              <a:ext uri="{FF2B5EF4-FFF2-40B4-BE49-F238E27FC236}">
                <a16:creationId xmlns:a16="http://schemas.microsoft.com/office/drawing/2014/main" id="{47B78B1C-CF74-81B4-E7F6-1B5B78F27A1B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7465976" y="4146204"/>
            <a:ext cx="582859" cy="613827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t"/>
          <a:lstStyle>
            <a:lvl1pPr marL="0" indent="0" algn="ctr">
              <a:buNone/>
              <a:defRPr sz="7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65" name="Picture Placeholder 32">
            <a:extLst>
              <a:ext uri="{FF2B5EF4-FFF2-40B4-BE49-F238E27FC236}">
                <a16:creationId xmlns:a16="http://schemas.microsoft.com/office/drawing/2014/main" id="{88573366-9585-489F-F62F-88570CA1955E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9735992" y="4146204"/>
            <a:ext cx="582859" cy="613827"/>
          </a:xfrm>
          <a:prstGeom prst="round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  <a:ln w="28575">
            <a:noFill/>
          </a:ln>
        </p:spPr>
        <p:txBody>
          <a:bodyPr bIns="822960" anchor="t"/>
          <a:lstStyle>
            <a:lvl1pPr marL="0" indent="0" algn="ctr">
              <a:buNone/>
              <a:defRPr sz="7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E179011-0FF4-D05B-290A-3A8C26FDB8F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56535" y="2819376"/>
            <a:ext cx="1403574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DAA34B32-7B86-774C-7D5C-7CDF00F47206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3590588" y="2346791"/>
            <a:ext cx="1385338" cy="212046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100"/>
              </a:lnSpc>
              <a:buNone/>
              <a:defRPr lang="en-US" sz="9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2F8A995D-CD0B-F715-7E1A-D357ED576861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3590588" y="2563677"/>
            <a:ext cx="1385338" cy="184674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9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Co-lead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F842A562-C7A9-5748-BEA2-475F2E0FDCE8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3572352" y="2819376"/>
            <a:ext cx="1403574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E633FA11-25FB-66A6-F9DB-8343BAF08C84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866649" y="2346791"/>
            <a:ext cx="1385338" cy="212046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100"/>
              </a:lnSpc>
              <a:buNone/>
              <a:defRPr lang="en-US" sz="9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D357F418-13B7-5394-1736-4428E490CBFC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5866649" y="2563677"/>
            <a:ext cx="1385338" cy="184674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9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B67B0DEF-B121-4464-A0FE-8E8FC4957EC4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848413" y="2819376"/>
            <a:ext cx="1403574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A58A5D4C-DDB1-01B8-69FA-5875B488C78F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8142710" y="2346791"/>
            <a:ext cx="1385338" cy="212046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100"/>
              </a:lnSpc>
              <a:buNone/>
              <a:defRPr lang="en-US" sz="9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9177EDC5-363B-5990-BC65-1D7B3FF39203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8142710" y="2563677"/>
            <a:ext cx="1385338" cy="184674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9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FD341674-26AD-4EFF-0069-D4A7C2902A5E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8124474" y="2819376"/>
            <a:ext cx="1403574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22B61DAA-D756-05C6-1F93-FB989ABE7E99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10448588" y="2346791"/>
            <a:ext cx="1385338" cy="212046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100"/>
              </a:lnSpc>
              <a:buNone/>
              <a:defRPr lang="en-US" sz="9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C535392A-F496-2057-6120-A907DF14C9BE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10448588" y="2563677"/>
            <a:ext cx="1385338" cy="184674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9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D8A0672B-9F00-1016-0E89-4EE091BB680D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0430352" y="2819376"/>
            <a:ext cx="1403574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D5356DDD-C98A-84E5-061B-9C2151C9C17B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274771" y="4205409"/>
            <a:ext cx="1385338" cy="212046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100"/>
              </a:lnSpc>
              <a:buNone/>
              <a:defRPr lang="en-US" sz="9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3BB271DE-FC68-36C3-9E7F-9A227A7E5674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1274771" y="4422295"/>
            <a:ext cx="1385338" cy="184674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9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2D29496F-84C5-8322-7C01-01C647FB2B16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1256535" y="4677994"/>
            <a:ext cx="1403574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EFAE30DD-38C7-512C-6928-2C69074D4B0D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3590588" y="4205409"/>
            <a:ext cx="1385338" cy="212046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100"/>
              </a:lnSpc>
              <a:buNone/>
              <a:defRPr lang="en-US" sz="9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BF4CDB41-162B-FACC-FA19-5C35E21DD0E7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3590588" y="4422295"/>
            <a:ext cx="1385338" cy="184674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9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0A5DB5F5-36E2-4964-1F2B-EC4D74B5CF60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3572352" y="4677994"/>
            <a:ext cx="1403574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19473D59-3EBF-CFFD-7DA0-707BEA1FAC46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866649" y="4205409"/>
            <a:ext cx="1385338" cy="212046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100"/>
              </a:lnSpc>
              <a:buNone/>
              <a:defRPr lang="en-US" sz="9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E6D0EB0-EA7D-8D26-8E3D-47006107161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866649" y="4422295"/>
            <a:ext cx="1385338" cy="184674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9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F95D17CE-53CA-5751-F72F-FE43ACAD963F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848413" y="4677994"/>
            <a:ext cx="1403574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43A13051-B254-BA3F-BCB3-824B57376532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142710" y="4205409"/>
            <a:ext cx="1385338" cy="212046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100"/>
              </a:lnSpc>
              <a:buNone/>
              <a:defRPr lang="en-US" sz="9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106" name="Text Placeholder 17">
            <a:extLst>
              <a:ext uri="{FF2B5EF4-FFF2-40B4-BE49-F238E27FC236}">
                <a16:creationId xmlns:a16="http://schemas.microsoft.com/office/drawing/2014/main" id="{7F758FF1-9C60-254E-A619-069A7A5655B6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142710" y="4422295"/>
            <a:ext cx="1385338" cy="184674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9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107" name="Text Placeholder 17">
            <a:extLst>
              <a:ext uri="{FF2B5EF4-FFF2-40B4-BE49-F238E27FC236}">
                <a16:creationId xmlns:a16="http://schemas.microsoft.com/office/drawing/2014/main" id="{F210DE13-CE26-4F69-CD8D-A2A81290E7A7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8124474" y="4677994"/>
            <a:ext cx="1403574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  <p:sp>
        <p:nvSpPr>
          <p:cNvPr id="108" name="Text Placeholder 17">
            <a:extLst>
              <a:ext uri="{FF2B5EF4-FFF2-40B4-BE49-F238E27FC236}">
                <a16:creationId xmlns:a16="http://schemas.microsoft.com/office/drawing/2014/main" id="{7A1DEC70-0C8E-33A3-6FE3-401C2E51AFD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10448588" y="4205409"/>
            <a:ext cx="1385338" cy="212046"/>
          </a:xfrm>
          <a:prstGeom prst="rect">
            <a:avLst/>
          </a:prstGeom>
        </p:spPr>
        <p:txBody>
          <a:bodyPr lIns="0" anchor="b"/>
          <a:lstStyle>
            <a:lvl1pPr marL="0" indent="0">
              <a:lnSpc>
                <a:spcPts val="1100"/>
              </a:lnSpc>
              <a:buNone/>
              <a:defRPr lang="en-US" sz="900" b="1" i="0" kern="1200" spc="0" dirty="0">
                <a:solidFill>
                  <a:schemeClr val="tx2"/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Team Member Name</a:t>
            </a:r>
          </a:p>
        </p:txBody>
      </p:sp>
      <p:sp>
        <p:nvSpPr>
          <p:cNvPr id="109" name="Text Placeholder 17">
            <a:extLst>
              <a:ext uri="{FF2B5EF4-FFF2-40B4-BE49-F238E27FC236}">
                <a16:creationId xmlns:a16="http://schemas.microsoft.com/office/drawing/2014/main" id="{CCDEB64C-A4AD-4370-0E9C-476D5553B8DE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0448588" y="4422295"/>
            <a:ext cx="1385338" cy="184674"/>
          </a:xfrm>
          <a:prstGeom prst="rect">
            <a:avLst/>
          </a:prstGeom>
        </p:spPr>
        <p:txBody>
          <a:bodyPr lIns="0" tIns="0"/>
          <a:lstStyle>
            <a:lvl1pPr marL="0" indent="0">
              <a:lnSpc>
                <a:spcPts val="1100"/>
              </a:lnSpc>
              <a:spcBef>
                <a:spcPts val="0"/>
              </a:spcBef>
              <a:buNone/>
              <a:defRPr sz="9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Participant</a:t>
            </a:r>
          </a:p>
        </p:txBody>
      </p:sp>
      <p:sp>
        <p:nvSpPr>
          <p:cNvPr id="110" name="Text Placeholder 17">
            <a:extLst>
              <a:ext uri="{FF2B5EF4-FFF2-40B4-BE49-F238E27FC236}">
                <a16:creationId xmlns:a16="http://schemas.microsoft.com/office/drawing/2014/main" id="{3F02A568-B2BB-6AD0-C7C0-B3B52A1B3544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10430352" y="4677994"/>
            <a:ext cx="1403574" cy="435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200"/>
              </a:lnSpc>
              <a:buNone/>
              <a:defRPr sz="800" b="0" i="0">
                <a:solidFill>
                  <a:schemeClr val="tx1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457200" indent="0">
              <a:buNone/>
              <a:defRPr b="1" i="1">
                <a:solidFill>
                  <a:schemeClr val="bg1"/>
                </a:solidFill>
              </a:defRPr>
            </a:lvl2pPr>
            <a:lvl3pPr marL="914400" indent="0">
              <a:buNone/>
              <a:defRPr b="1" i="1">
                <a:solidFill>
                  <a:schemeClr val="bg1"/>
                </a:solidFill>
              </a:defRPr>
            </a:lvl3pPr>
            <a:lvl4pPr marL="1371600" indent="0">
              <a:buNone/>
              <a:defRPr b="1" i="1">
                <a:solidFill>
                  <a:schemeClr val="bg1"/>
                </a:solidFill>
              </a:defRPr>
            </a:lvl4pPr>
            <a:lvl5pPr marL="1828800" indent="0">
              <a:buNone/>
              <a:defRPr b="1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works on XYZ product/team</a:t>
            </a:r>
          </a:p>
        </p:txBody>
      </p:sp>
    </p:spTree>
    <p:extLst>
      <p:ext uri="{BB962C8B-B14F-4D97-AF65-F5344CB8AC3E}">
        <p14:creationId xmlns:p14="http://schemas.microsoft.com/office/powerpoint/2010/main" val="2436024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 - Half Image Dark Sk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5EDA4AF5-C496-D56B-190B-C5D2D11F7BA5}"/>
              </a:ext>
            </a:extLst>
          </p:cNvPr>
          <p:cNvSpPr>
            <a:spLocks noChangeAspect="1"/>
          </p:cNvSpPr>
          <p:nvPr/>
        </p:nvSpPr>
        <p:spPr>
          <a:xfrm>
            <a:off x="11201400" y="6324600"/>
            <a:ext cx="533400" cy="533400"/>
          </a:xfrm>
          <a:custGeom>
            <a:avLst/>
            <a:gdLst>
              <a:gd name="connsiteX0" fmla="*/ 74072 w 504992"/>
              <a:gd name="connsiteY0" fmla="*/ 72346 h 465924"/>
              <a:gd name="connsiteX1" fmla="*/ 74072 w 504992"/>
              <a:gd name="connsiteY1" fmla="*/ 393579 h 465924"/>
              <a:gd name="connsiteX2" fmla="*/ 430921 w 504992"/>
              <a:gd name="connsiteY2" fmla="*/ 393579 h 465924"/>
              <a:gd name="connsiteX3" fmla="*/ 430921 w 504992"/>
              <a:gd name="connsiteY3" fmla="*/ 72346 h 465924"/>
              <a:gd name="connsiteX4" fmla="*/ 0 w 504992"/>
              <a:gd name="connsiteY4" fmla="*/ 0 h 465924"/>
              <a:gd name="connsiteX5" fmla="*/ 504992 w 504992"/>
              <a:gd name="connsiteY5" fmla="*/ 0 h 465924"/>
              <a:gd name="connsiteX6" fmla="*/ 504992 w 504992"/>
              <a:gd name="connsiteY6" fmla="*/ 465924 h 465924"/>
              <a:gd name="connsiteX7" fmla="*/ 0 w 504992"/>
              <a:gd name="connsiteY7" fmla="*/ 465924 h 46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4992" h="465924">
                <a:moveTo>
                  <a:pt x="74072" y="72346"/>
                </a:moveTo>
                <a:lnTo>
                  <a:pt x="74072" y="393579"/>
                </a:lnTo>
                <a:lnTo>
                  <a:pt x="430921" y="393579"/>
                </a:lnTo>
                <a:lnTo>
                  <a:pt x="430921" y="72346"/>
                </a:lnTo>
                <a:close/>
                <a:moveTo>
                  <a:pt x="0" y="0"/>
                </a:moveTo>
                <a:lnTo>
                  <a:pt x="504992" y="0"/>
                </a:lnTo>
                <a:lnTo>
                  <a:pt x="504992" y="465924"/>
                </a:lnTo>
                <a:lnTo>
                  <a:pt x="0" y="465924"/>
                </a:lnTo>
                <a:close/>
              </a:path>
            </a:pathLst>
          </a:custGeom>
          <a:solidFill>
            <a:srgbClr val="C94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3E6A45B8-D185-6E45-A878-5972592903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559" y="2779090"/>
            <a:ext cx="4768274" cy="1002514"/>
          </a:xfrm>
          <a:prstGeom prst="rect">
            <a:avLst/>
          </a:prstGeom>
        </p:spPr>
        <p:txBody>
          <a:bodyPr lIns="0" anchor="b"/>
          <a:lstStyle>
            <a:lvl1pPr marL="0" indent="0" algn="l" defTabSz="914400" rtl="0" eaLnBrk="1" latinLnBrk="0" hangingPunct="1">
              <a:lnSpc>
                <a:spcPts val="36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3000" b="0" i="0" kern="1200" dirty="0">
                <a:solidFill>
                  <a:schemeClr val="bg2"/>
                </a:solidFill>
                <a:latin typeface="Georgia" panose="02040502050405020303" pitchFamily="18" charset="0"/>
                <a:ea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pPr lvl="0"/>
            <a:r>
              <a:rPr lang="en-US" dirty="0"/>
              <a:t>Divider</a:t>
            </a:r>
          </a:p>
          <a:p>
            <a:pPr lvl="0"/>
            <a:r>
              <a:rPr lang="en-US" dirty="0"/>
              <a:t>Three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85644723-250E-484D-AA79-B7F2518A0B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3559" y="3826030"/>
            <a:ext cx="4768273" cy="446064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ts val="186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300" b="0" i="0" kern="1200" spc="100" baseline="0" dirty="0">
                <a:solidFill>
                  <a:schemeClr val="bg2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DE28CC-6F0F-43B8-11AD-E589D0BC30A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07416" y="0"/>
            <a:ext cx="6184583" cy="6861558"/>
          </a:xfrm>
          <a:custGeom>
            <a:avLst/>
            <a:gdLst>
              <a:gd name="connsiteX0" fmla="*/ 0 w 6184583"/>
              <a:gd name="connsiteY0" fmla="*/ 0 h 6861558"/>
              <a:gd name="connsiteX1" fmla="*/ 6184583 w 6184583"/>
              <a:gd name="connsiteY1" fmla="*/ 0 h 6861558"/>
              <a:gd name="connsiteX2" fmla="*/ 6184583 w 6184583"/>
              <a:gd name="connsiteY2" fmla="*/ 6861558 h 6861558"/>
              <a:gd name="connsiteX3" fmla="*/ 5706973 w 6184583"/>
              <a:gd name="connsiteY3" fmla="*/ 6861558 h 6861558"/>
              <a:gd name="connsiteX4" fmla="*/ 5706973 w 6184583"/>
              <a:gd name="connsiteY4" fmla="*/ 6373368 h 6861558"/>
              <a:gd name="connsiteX5" fmla="*/ 5222341 w 6184583"/>
              <a:gd name="connsiteY5" fmla="*/ 6373368 h 6861558"/>
              <a:gd name="connsiteX6" fmla="*/ 5222341 w 6184583"/>
              <a:gd name="connsiteY6" fmla="*/ 6861558 h 6861558"/>
              <a:gd name="connsiteX7" fmla="*/ 0 w 6184583"/>
              <a:gd name="connsiteY7" fmla="*/ 6861558 h 686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4583" h="6861558">
                <a:moveTo>
                  <a:pt x="0" y="0"/>
                </a:moveTo>
                <a:lnTo>
                  <a:pt x="6184583" y="0"/>
                </a:lnTo>
                <a:lnTo>
                  <a:pt x="6184583" y="6861558"/>
                </a:lnTo>
                <a:lnTo>
                  <a:pt x="5706973" y="6861558"/>
                </a:lnTo>
                <a:lnTo>
                  <a:pt x="5706973" y="6373368"/>
                </a:lnTo>
                <a:lnTo>
                  <a:pt x="5222341" y="6373368"/>
                </a:lnTo>
                <a:lnTo>
                  <a:pt x="5222341" y="6861558"/>
                </a:lnTo>
                <a:lnTo>
                  <a:pt x="0" y="6861558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="0" i="0" baseline="0">
                <a:solidFill>
                  <a:schemeClr val="bg1"/>
                </a:solidFill>
                <a:latin typeface="Oracle Sans Ultra Light" panose="020B0303020204020204" pitchFamily="34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E3F4FB16-D447-DBE9-9FE9-4C26E3436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330118BF-1BF2-1F78-BE68-058B6C737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8D3AC0-02D3-19E8-0D0D-8CCFACD9D4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5432622"/>
            <a:ext cx="1898374" cy="14253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706DA1-569B-9DD2-C6D9-1DCDFEDEB8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452822" y="0"/>
            <a:ext cx="4337938" cy="106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77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- Light Orange">
    <p:bg>
      <p:bgPr>
        <a:solidFill>
          <a:srgbClr val="FE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0CE741-9242-0CD1-5D55-F89C61B67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7896" y="5649614"/>
            <a:ext cx="3684104" cy="12083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3A288E-0326-029B-5FFF-76CA92DC2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115040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Main topic here – One line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33D74DF-6509-DE1D-A8D6-34BAF93E2A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5" y="1752600"/>
            <a:ext cx="11115675" cy="4495800"/>
          </a:xfrm>
          <a:prstGeom prst="rect">
            <a:avLst/>
          </a:prstGeom>
        </p:spPr>
        <p:txBody>
          <a:bodyPr lIns="0" rIns="0"/>
          <a:lstStyle>
            <a:lvl1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5156307-6C0F-8682-178E-7B521C6CE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4" y="1185770"/>
            <a:ext cx="11115039" cy="473075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spcBef>
                <a:spcPts val="0"/>
              </a:spcBef>
              <a:defRPr sz="13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Subhead 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B57CA68A-FE76-E45B-5667-57000E909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D5CF958B-E762-C92C-E9A9-382A07FC5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97805-FAF6-4CF7-37AA-BD74088DDF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2401" y="5045181"/>
            <a:ext cx="2529599" cy="1188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C62A2-5487-423B-AF8B-028BD55E2D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88628" y="4455492"/>
            <a:ext cx="2938669" cy="13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76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Page - Light Orange">
    <p:bg>
      <p:bgPr>
        <a:solidFill>
          <a:srgbClr val="FE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03A288E-0326-029B-5FFF-76CA92DC2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115040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Main topic here – One line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33D74DF-6509-DE1D-A8D6-34BAF93E2A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5" y="1752600"/>
            <a:ext cx="11115675" cy="4495800"/>
          </a:xfrm>
          <a:prstGeom prst="rect">
            <a:avLst/>
          </a:prstGeom>
        </p:spPr>
        <p:txBody>
          <a:bodyPr lIns="0" rIns="0"/>
          <a:lstStyle>
            <a:lvl1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defRPr sz="12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5156307-6C0F-8682-178E-7B521C6CEA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4" y="1185770"/>
            <a:ext cx="11115039" cy="473075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spcBef>
                <a:spcPts val="0"/>
              </a:spcBef>
              <a:defRPr sz="13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Subhead 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B57CA68A-FE76-E45B-5667-57000E909D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D5CF958B-E762-C92C-E9A9-382A07FC5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38DF2E-D348-C46A-5A42-BD2B05C9A4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4248" y="-10480"/>
            <a:ext cx="927751" cy="1837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06760-BFC3-CB38-95DB-EAEA0EDC7F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17661" y="1"/>
            <a:ext cx="2274339" cy="10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7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- Illustration 2 Light Grey">
    <p:bg>
      <p:bgPr>
        <a:solidFill>
          <a:srgbClr val="EC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AD30E74-D05A-EB89-7E7F-CCB3F3304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63864"/>
            <a:ext cx="4022749" cy="617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164FE5-23B2-8D7A-38B9-96EAD08EE3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5386138"/>
            <a:ext cx="2641666" cy="1436696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82ED1E7D-D926-E63F-A5F5-4FBDBE27E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448EFF45-E06F-A600-210D-6FA694365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CB4CEC4-6E8D-0C68-EBCC-B5C2CCB71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115040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Main topic here – One line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A846D89-D5AC-9E6C-022B-77C4BF600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925" y="1752600"/>
            <a:ext cx="11115675" cy="4495800"/>
          </a:xfrm>
          <a:prstGeom prst="rect">
            <a:avLst/>
          </a:prstGeom>
        </p:spPr>
        <p:txBody>
          <a:bodyPr lIns="0" rIns="0"/>
          <a:lstStyle>
            <a:lvl1pPr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8CE4CD3-47F9-B12E-80B3-C3A527FC5B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4" y="1185770"/>
            <a:ext cx="11115039" cy="473075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spcBef>
                <a:spcPts val="0"/>
              </a:spcBef>
              <a:defRPr sz="13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Subhead line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BB70CF-5B7F-BA9B-16D0-844E9583F5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89455" y="243486"/>
            <a:ext cx="1511433" cy="18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43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d Page - Illustration 1">
    <p:bg>
      <p:bgPr>
        <a:solidFill>
          <a:srgbClr val="EC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4CEC0EE-6D1C-6822-5F95-7AEAF8054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1828800"/>
            <a:ext cx="11115040" cy="762000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Main topic here – </a:t>
            </a:r>
            <a:br>
              <a:rPr lang="en-US" dirty="0"/>
            </a:br>
            <a:r>
              <a:rPr lang="en-US" dirty="0"/>
              <a:t>Two lines 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1B515844-CAFD-2639-071B-A12F9D7FC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B62A85A5-8437-1DC7-B93E-6DF70FA10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D508E5C-2691-1ABA-D0EB-DC487482D7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925" y="3252293"/>
            <a:ext cx="11115675" cy="2709770"/>
          </a:xfrm>
          <a:prstGeom prst="rect">
            <a:avLst/>
          </a:prstGeom>
        </p:spPr>
        <p:txBody>
          <a:bodyPr lIns="0" rIns="0"/>
          <a:lstStyle>
            <a:lvl1pPr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defRPr sz="12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6279762-2E32-237A-E7D9-102AF24B60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924" y="2639695"/>
            <a:ext cx="11115039" cy="473075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spcBef>
                <a:spcPts val="0"/>
              </a:spcBef>
              <a:defRPr sz="13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Subhead line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CADBD6-1073-398E-087B-65847DDF7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02666" y="-10480"/>
            <a:ext cx="1189334" cy="2355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B02F50-390D-C9BC-15A6-CED5B4545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76401" y="0"/>
            <a:ext cx="2915599" cy="13278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27DA22-D442-147F-42CE-E761EEE083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>
            <a:off x="10680567" y="991664"/>
            <a:ext cx="1511433" cy="18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06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Light Grey">
    <p:bg>
      <p:bgPr>
        <a:solidFill>
          <a:srgbClr val="EC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02874B2E-860E-1B20-F0B1-B57C442DD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3C44F199-B4A4-220C-FB91-DB5578CF2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640BB11-2471-EDB3-FB33-D0E9BCE3B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023606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Main topic here – One line 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065976A-6667-435E-0E06-2688B16FA3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5" y="1185770"/>
            <a:ext cx="11024236" cy="473075"/>
          </a:xfrm>
          <a:prstGeom prst="rect">
            <a:avLst/>
          </a:prstGeom>
        </p:spPr>
        <p:txBody>
          <a:bodyPr lIns="0"/>
          <a:lstStyle>
            <a:lvl1pPr>
              <a:defRPr sz="13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US" dirty="0"/>
              <a:t>Subhead line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CF8017C-8785-BA75-9C85-C75A16FAB0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559" y="2559240"/>
            <a:ext cx="4937760" cy="3465064"/>
          </a:xfrm>
          <a:prstGeom prst="rect">
            <a:avLst/>
          </a:prstGeom>
        </p:spPr>
        <p:txBody>
          <a:bodyPr lIns="0" rIns="0" numCol="1" spcCol="457200"/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07988" indent="-225425">
              <a:spcAft>
                <a:spcPts val="1000"/>
              </a:spcAft>
              <a:buClr>
                <a:srgbClr val="494D53"/>
              </a:buClr>
              <a:buFont typeface="System Font Regular"/>
              <a:buChar char="—"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577850" indent="-169863">
              <a:spcAft>
                <a:spcPts val="1000"/>
              </a:spcAft>
              <a:buClr>
                <a:srgbClr val="494D53"/>
              </a:buClr>
              <a:buFont typeface=".PingFang SC Regular"/>
              <a:buChar char="〉"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2A7246A-21E3-11C4-32CF-22AAE2F3E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559" y="2027163"/>
            <a:ext cx="4937760" cy="396201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ts val="1800"/>
              </a:lnSpc>
              <a:buNone/>
              <a:defRPr lang="en-US" sz="1200" b="1" i="0" kern="1200" spc="0" dirty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2pPr>
            <a:lvl3pPr marL="9144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3pPr>
            <a:lvl4pPr marL="13716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4pPr>
            <a:lvl5pPr marL="18288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3F821A0-B35F-EAB0-5F65-DB2E78B93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29400" y="2027163"/>
            <a:ext cx="4937760" cy="396201"/>
          </a:xfrm>
          <a:prstGeom prst="rect">
            <a:avLst/>
          </a:prstGeom>
        </p:spPr>
        <p:txBody>
          <a:bodyPr lIns="0" anchor="ctr"/>
          <a:lstStyle>
            <a:lvl1pPr marL="0" indent="0">
              <a:lnSpc>
                <a:spcPts val="1800"/>
              </a:lnSpc>
              <a:buNone/>
              <a:defRPr lang="en-US" sz="1200" b="1" i="0" kern="1200" spc="0" dirty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2pPr>
            <a:lvl3pPr marL="9144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3pPr>
            <a:lvl4pPr marL="13716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4pPr>
            <a:lvl5pPr marL="18288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5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01166C3-A8E7-8A2F-9654-680F846F58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29400" y="2559240"/>
            <a:ext cx="4937760" cy="3465064"/>
          </a:xfrm>
          <a:prstGeom prst="rect">
            <a:avLst/>
          </a:prstGeom>
        </p:spPr>
        <p:txBody>
          <a:bodyPr lIns="0" rIns="0" numCol="1" spcCol="457200"/>
          <a:lstStyle>
            <a:lvl1pPr marL="182880" indent="-182880">
              <a:lnSpc>
                <a:spcPts val="20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07988" indent="-225425">
              <a:spcAft>
                <a:spcPts val="1000"/>
              </a:spcAft>
              <a:buClr>
                <a:srgbClr val="494D53"/>
              </a:buClr>
              <a:buFont typeface="System Font Regular"/>
              <a:buChar char="—"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577850" indent="-169863">
              <a:spcAft>
                <a:spcPts val="1000"/>
              </a:spcAft>
              <a:buClr>
                <a:srgbClr val="494D53"/>
              </a:buClr>
              <a:buFont typeface=".PingFang SC Regular"/>
              <a:buChar char="〉"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D08268-7983-DAF3-35D6-22D3593EDCB3}"/>
              </a:ext>
            </a:extLst>
          </p:cNvPr>
          <p:cNvCxnSpPr/>
          <p:nvPr/>
        </p:nvCxnSpPr>
        <p:spPr>
          <a:xfrm>
            <a:off x="6055360" y="2027163"/>
            <a:ext cx="0" cy="3997141"/>
          </a:xfrm>
          <a:prstGeom prst="line">
            <a:avLst/>
          </a:prstGeom>
          <a:ln cap="rnd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44CDAB1-C9AF-74D5-4D9B-85083D3EAC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76401" y="0"/>
            <a:ext cx="2915599" cy="1327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0EC52-0121-1F2F-B948-A809AF2DE3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0680567" y="991664"/>
            <a:ext cx="1511433" cy="188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05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 Grey">
    <p:bg>
      <p:bgPr>
        <a:solidFill>
          <a:srgbClr val="EC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02874B2E-860E-1B20-F0B1-B57C442DD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3C44F199-B4A4-220C-FB91-DB5578CF2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9058384-E7FA-6F2F-FD7B-CB41E2503D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23" y="2269008"/>
            <a:ext cx="2926080" cy="3425924"/>
          </a:xfrm>
          <a:prstGeom prst="rect">
            <a:avLst/>
          </a:prstGeom>
        </p:spPr>
        <p:txBody>
          <a:bodyPr lIns="0" rIns="0" numCol="1" spcCol="457200"/>
          <a:lstStyle>
            <a:lvl1pPr marL="182880" indent="-182880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07988" indent="-225425">
              <a:spcAft>
                <a:spcPts val="1000"/>
              </a:spcAft>
              <a:buClr>
                <a:srgbClr val="494D53"/>
              </a:buClr>
              <a:buFont typeface="System Font Regular"/>
              <a:buChar char="—"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577850" indent="-169863">
              <a:spcAft>
                <a:spcPts val="1000"/>
              </a:spcAft>
              <a:buClr>
                <a:srgbClr val="494D53"/>
              </a:buClr>
              <a:buFont typeface=".PingFang SC Regular"/>
              <a:buChar char="〉"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6B8E2CD-4D99-28EA-9273-C8754532D6D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1188" y="2269008"/>
            <a:ext cx="2926080" cy="3425924"/>
          </a:xfrm>
          <a:prstGeom prst="rect">
            <a:avLst/>
          </a:prstGeom>
        </p:spPr>
        <p:txBody>
          <a:bodyPr lIns="0" rIns="0" numCol="1" spcCol="457200"/>
          <a:lstStyle>
            <a:lvl1pPr marL="182880" indent="-182880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07988" indent="-225425">
              <a:spcAft>
                <a:spcPts val="1000"/>
              </a:spcAft>
              <a:buClr>
                <a:srgbClr val="494D53"/>
              </a:buClr>
              <a:buFont typeface="System Font Regular"/>
              <a:buChar char="—"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577850" indent="-169863">
              <a:spcAft>
                <a:spcPts val="1000"/>
              </a:spcAft>
              <a:buClr>
                <a:srgbClr val="494D53"/>
              </a:buClr>
              <a:buFont typeface=".PingFang SC Regular"/>
              <a:buChar char="〉"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9E7C2C-43A1-A749-8968-55739E627422}"/>
              </a:ext>
            </a:extLst>
          </p:cNvPr>
          <p:cNvCxnSpPr>
            <a:cxnSpLocks/>
          </p:cNvCxnSpPr>
          <p:nvPr/>
        </p:nvCxnSpPr>
        <p:spPr>
          <a:xfrm>
            <a:off x="4050096" y="1837017"/>
            <a:ext cx="0" cy="3857915"/>
          </a:xfrm>
          <a:prstGeom prst="line">
            <a:avLst/>
          </a:prstGeom>
          <a:ln cap="rnd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C522573-46C0-D81A-D7CF-49B39EE6D1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2924" y="1872807"/>
            <a:ext cx="2926080" cy="396201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lang="en-US" sz="1200" b="1" i="0" kern="1200" spc="0" dirty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2pPr>
            <a:lvl3pPr marL="9144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3pPr>
            <a:lvl4pPr marL="13716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4pPr>
            <a:lvl5pPr marL="18288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64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4C55D5F-2405-6602-B8F6-55722B1113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31188" y="1872807"/>
            <a:ext cx="2926080" cy="396201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lang="en-US" sz="1200" b="1" i="0" kern="1200" spc="0" dirty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2pPr>
            <a:lvl3pPr marL="9144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3pPr>
            <a:lvl4pPr marL="13716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4pPr>
            <a:lvl5pPr marL="18288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64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Click To Edit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038992-0877-8606-9AC7-A22356EA36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19452" y="1872807"/>
            <a:ext cx="2926080" cy="396201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lang="en-US" sz="1200" b="1" i="0" kern="1200" spc="0" dirty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4572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2pPr>
            <a:lvl3pPr marL="9144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3pPr>
            <a:lvl4pPr marL="13716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4pPr>
            <a:lvl5pPr marL="1828800" indent="0">
              <a:buNone/>
              <a:defRPr sz="1500" b="1" i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164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Click To Edit Headline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8DAB2AC-1083-9DCB-3519-50C8A11269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19452" y="2269008"/>
            <a:ext cx="2926080" cy="3425924"/>
          </a:xfrm>
          <a:prstGeom prst="rect">
            <a:avLst/>
          </a:prstGeom>
        </p:spPr>
        <p:txBody>
          <a:bodyPr lIns="0" rIns="0" numCol="1" spcCol="457200"/>
          <a:lstStyle>
            <a:lvl1pPr marL="182880" indent="-182880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Char char="•"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07988" indent="-225425">
              <a:spcAft>
                <a:spcPts val="1000"/>
              </a:spcAft>
              <a:buClr>
                <a:srgbClr val="494D53"/>
              </a:buClr>
              <a:buFont typeface="System Font Regular"/>
              <a:buChar char="—"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577850" indent="-169863">
              <a:spcAft>
                <a:spcPts val="1000"/>
              </a:spcAft>
              <a:buClr>
                <a:srgbClr val="494D53"/>
              </a:buClr>
              <a:buFont typeface=".PingFang SC Regular"/>
              <a:buChar char="〉"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Level 1 bullet</a:t>
            </a:r>
          </a:p>
          <a:p>
            <a:pPr lvl="1"/>
            <a:r>
              <a:rPr lang="en-US" dirty="0"/>
              <a:t>Level 2 Bullet</a:t>
            </a:r>
          </a:p>
          <a:p>
            <a:pPr lvl="2"/>
            <a:r>
              <a:rPr lang="en-US" dirty="0"/>
              <a:t>Level 3 Bullet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70198B-2087-E93C-0EE3-0A616FF7037E}"/>
              </a:ext>
            </a:extLst>
          </p:cNvPr>
          <p:cNvCxnSpPr>
            <a:cxnSpLocks/>
          </p:cNvCxnSpPr>
          <p:nvPr/>
        </p:nvCxnSpPr>
        <p:spPr>
          <a:xfrm>
            <a:off x="8138360" y="1837017"/>
            <a:ext cx="0" cy="3857915"/>
          </a:xfrm>
          <a:prstGeom prst="line">
            <a:avLst/>
          </a:prstGeom>
          <a:ln cap="rnd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1640BB11-2471-EDB3-FB33-D0E9BCE3B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115040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Main topic here – One line 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065976A-6667-435E-0E06-2688B16FA3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4" y="1185770"/>
            <a:ext cx="11115675" cy="473075"/>
          </a:xfrm>
          <a:prstGeom prst="rect">
            <a:avLst/>
          </a:prstGeom>
        </p:spPr>
        <p:txBody>
          <a:bodyPr lIns="0"/>
          <a:lstStyle>
            <a:lvl1pPr>
              <a:defRPr sz="13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US" dirty="0"/>
              <a:t>Subhead line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62F41E-7645-BFC7-EF81-FA6BC3692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8240" y="5928526"/>
            <a:ext cx="2833759" cy="929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12673-418F-C2E9-5820-0D86DC5DD4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5395" y="5603135"/>
            <a:ext cx="1945731" cy="9141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093D3D-3D08-4012-A288-5072868B58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88578" y="5090870"/>
            <a:ext cx="2260381" cy="10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09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Columns - Light Orange">
    <p:bg>
      <p:bgPr>
        <a:solidFill>
          <a:srgbClr val="FE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D3260F-D09E-183D-3270-3B00D4736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63864"/>
            <a:ext cx="4022749" cy="617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23B261-8858-15DB-0105-441B5BBFEB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5386138"/>
            <a:ext cx="2641666" cy="1436696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02874B2E-860E-1B20-F0B1-B57C442DD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3C44F199-B4A4-220C-FB91-DB5578CF2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25000"/>
                    <a:lumOff val="7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9058384-E7FA-6F2F-FD7B-CB41E2503D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23" y="2584009"/>
            <a:ext cx="2926080" cy="1007592"/>
          </a:xfrm>
          <a:prstGeom prst="rect">
            <a:avLst/>
          </a:prstGeom>
        </p:spPr>
        <p:txBody>
          <a:bodyPr lIns="0" rIns="0" numCol="1" spcCol="457200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Descriptive sentences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6B8E2CD-4D99-28EA-9273-C8754532D6D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1188" y="2584009"/>
            <a:ext cx="2926080" cy="1007592"/>
          </a:xfrm>
          <a:prstGeom prst="rect">
            <a:avLst/>
          </a:prstGeom>
        </p:spPr>
        <p:txBody>
          <a:bodyPr lIns="0" rIns="0" numCol="1" spcCol="457200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Descriptive sentences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B4C483-4CB3-15DF-2F04-AE881261F80D}"/>
              </a:ext>
            </a:extLst>
          </p:cNvPr>
          <p:cNvGrpSpPr/>
          <p:nvPr/>
        </p:nvGrpSpPr>
        <p:grpSpPr>
          <a:xfrm>
            <a:off x="4050096" y="2057400"/>
            <a:ext cx="4088264" cy="1591983"/>
            <a:chOff x="4050096" y="1837017"/>
            <a:chExt cx="4088264" cy="385791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99E7C2C-43A1-A749-8968-55739E627422}"/>
                </a:ext>
              </a:extLst>
            </p:cNvPr>
            <p:cNvCxnSpPr>
              <a:cxnSpLocks/>
            </p:cNvCxnSpPr>
            <p:nvPr/>
          </p:nvCxnSpPr>
          <p:spPr>
            <a:xfrm>
              <a:off x="4050096" y="1837017"/>
              <a:ext cx="0" cy="3857915"/>
            </a:xfrm>
            <a:prstGeom prst="line">
              <a:avLst/>
            </a:prstGeom>
            <a:ln cap="rnd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170198B-2087-E93C-0EE3-0A616FF7037E}"/>
                </a:ext>
              </a:extLst>
            </p:cNvPr>
            <p:cNvCxnSpPr>
              <a:cxnSpLocks/>
            </p:cNvCxnSpPr>
            <p:nvPr/>
          </p:nvCxnSpPr>
          <p:spPr>
            <a:xfrm>
              <a:off x="8138360" y="1837017"/>
              <a:ext cx="0" cy="3857915"/>
            </a:xfrm>
            <a:prstGeom prst="line">
              <a:avLst/>
            </a:prstGeom>
            <a:ln cap="rnd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640BB11-2471-EDB3-FB33-D0E9BCE3B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559" y="797786"/>
            <a:ext cx="11115040" cy="365125"/>
          </a:xfrm>
          <a:prstGeom prst="rect">
            <a:avLst/>
          </a:prstGeom>
        </p:spPr>
        <p:txBody>
          <a:bodyPr lIns="0" anchor="t"/>
          <a:lstStyle>
            <a:lvl1pPr>
              <a:lnSpc>
                <a:spcPts val="2800"/>
              </a:lnSpc>
              <a:defRPr sz="2500" b="0" i="0">
                <a:solidFill>
                  <a:schemeClr val="tx2">
                    <a:lumMod val="75000"/>
                    <a:lumOff val="25000"/>
                  </a:schemeClr>
                </a:solidFill>
                <a:latin typeface="Georgia" panose="02040502050405020303" pitchFamily="18" charset="0"/>
                <a:cs typeface="Oracle Sans Ultra Light" panose="020B0303020204020204" pitchFamily="34" charset="0"/>
              </a:defRPr>
            </a:lvl1pPr>
          </a:lstStyle>
          <a:p>
            <a:r>
              <a:rPr lang="en-US" dirty="0"/>
              <a:t>Main topic here – One line 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065976A-6667-435E-0E06-2688B16FA3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24" y="1185770"/>
            <a:ext cx="11115675" cy="473075"/>
          </a:xfrm>
          <a:prstGeom prst="rect">
            <a:avLst/>
          </a:prstGeom>
        </p:spPr>
        <p:txBody>
          <a:bodyPr lIns="0"/>
          <a:lstStyle>
            <a:lvl1pPr>
              <a:defRPr sz="1300" b="0" i="0">
                <a:solidFill>
                  <a:schemeClr val="tx2">
                    <a:lumMod val="75000"/>
                    <a:lumOff val="25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US" dirty="0"/>
              <a:t>Subhead line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C47B0B8-D8AB-1297-A0C8-AA71B5C52A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2923" y="4740745"/>
            <a:ext cx="2926080" cy="1007592"/>
          </a:xfrm>
          <a:prstGeom prst="rect">
            <a:avLst/>
          </a:prstGeom>
        </p:spPr>
        <p:txBody>
          <a:bodyPr lIns="0" rIns="0" numCol="1" spcCol="457200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Descriptive sentences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A686870-59F6-B612-B0C8-623AB0524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31188" y="4740745"/>
            <a:ext cx="2926080" cy="1007592"/>
          </a:xfrm>
          <a:prstGeom prst="rect">
            <a:avLst/>
          </a:prstGeom>
        </p:spPr>
        <p:txBody>
          <a:bodyPr lIns="0" rIns="0" numCol="1" spcCol="457200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Descriptive sentences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513D143-2006-4D40-9B1B-51EF2FFA6F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19452" y="4740745"/>
            <a:ext cx="2926080" cy="1007592"/>
          </a:xfrm>
          <a:prstGeom prst="rect">
            <a:avLst/>
          </a:prstGeom>
        </p:spPr>
        <p:txBody>
          <a:bodyPr lIns="0" rIns="0" numCol="1" spcCol="457200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Descriptive sentences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168332-9618-6552-41E9-A1253BFFDA86}"/>
              </a:ext>
            </a:extLst>
          </p:cNvPr>
          <p:cNvGrpSpPr/>
          <p:nvPr/>
        </p:nvGrpSpPr>
        <p:grpSpPr>
          <a:xfrm>
            <a:off x="4050096" y="4267200"/>
            <a:ext cx="4088264" cy="1591983"/>
            <a:chOff x="4050096" y="1837017"/>
            <a:chExt cx="4088264" cy="385791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383AF09-C38F-155A-9248-F9E8895C39F1}"/>
                </a:ext>
              </a:extLst>
            </p:cNvPr>
            <p:cNvCxnSpPr>
              <a:cxnSpLocks/>
            </p:cNvCxnSpPr>
            <p:nvPr/>
          </p:nvCxnSpPr>
          <p:spPr>
            <a:xfrm>
              <a:off x="4050096" y="1837017"/>
              <a:ext cx="0" cy="3857915"/>
            </a:xfrm>
            <a:prstGeom prst="line">
              <a:avLst/>
            </a:prstGeom>
            <a:ln cap="rnd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F284F58-4C68-C6BB-1537-67642FD2F432}"/>
                </a:ext>
              </a:extLst>
            </p:cNvPr>
            <p:cNvCxnSpPr>
              <a:cxnSpLocks/>
            </p:cNvCxnSpPr>
            <p:nvPr/>
          </p:nvCxnSpPr>
          <p:spPr>
            <a:xfrm>
              <a:off x="8138360" y="1837017"/>
              <a:ext cx="0" cy="3857915"/>
            </a:xfrm>
            <a:prstGeom prst="line">
              <a:avLst/>
            </a:prstGeom>
            <a:ln cap="rnd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B6E5A7E-DB4D-5421-487F-154118C0EFE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923" y="2133600"/>
            <a:ext cx="2926080" cy="393192"/>
          </a:xfrm>
          <a:prstGeom prst="rect">
            <a:avLst/>
          </a:prstGeom>
        </p:spPr>
        <p:txBody>
          <a:bodyPr lIns="0" rIns="0" bIns="91440" numCol="1" spcCol="457200" anchor="b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350" b="1" i="0" kern="1200" dirty="0" smtClean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4EB760C-84CC-F7C9-8A82-A6BE352F23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1188" y="2133600"/>
            <a:ext cx="2926080" cy="393192"/>
          </a:xfrm>
          <a:prstGeom prst="rect">
            <a:avLst/>
          </a:prstGeom>
        </p:spPr>
        <p:txBody>
          <a:bodyPr lIns="0" rIns="0" bIns="91440" numCol="1" spcCol="457200" anchor="b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350" b="1" i="0" kern="1200" dirty="0" smtClean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DBB4E60-BA57-3686-9E51-2DDF176D31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452" y="2133600"/>
            <a:ext cx="2926080" cy="393192"/>
          </a:xfrm>
          <a:prstGeom prst="rect">
            <a:avLst/>
          </a:prstGeom>
        </p:spPr>
        <p:txBody>
          <a:bodyPr lIns="0" rIns="0" bIns="91440" numCol="1" spcCol="457200" anchor="b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350" b="1" i="0" kern="1200" dirty="0" smtClean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9E139A2A-D657-6B0D-8ADA-27B974A89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2923" y="4319655"/>
            <a:ext cx="2926080" cy="393192"/>
          </a:xfrm>
          <a:prstGeom prst="rect">
            <a:avLst/>
          </a:prstGeom>
        </p:spPr>
        <p:txBody>
          <a:bodyPr lIns="0" rIns="0" bIns="91440" numCol="1" spcCol="457200" anchor="b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350" b="1" i="0" kern="1200" dirty="0" smtClean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4FDD751B-C701-D904-40AE-BF3855E9473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31188" y="4319655"/>
            <a:ext cx="2926080" cy="393192"/>
          </a:xfrm>
          <a:prstGeom prst="rect">
            <a:avLst/>
          </a:prstGeom>
        </p:spPr>
        <p:txBody>
          <a:bodyPr lIns="0" rIns="0" bIns="91440" numCol="1" spcCol="457200" anchor="b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350" b="1" i="0" kern="1200" dirty="0" smtClean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136ADE44-FCF6-6AD4-F8FA-67AE859F876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19452" y="4319655"/>
            <a:ext cx="2926080" cy="393192"/>
          </a:xfrm>
          <a:prstGeom prst="rect">
            <a:avLst/>
          </a:prstGeom>
        </p:spPr>
        <p:txBody>
          <a:bodyPr lIns="0" rIns="0" bIns="91440" numCol="1" spcCol="457200" anchor="b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350" b="1" i="0" kern="1200" dirty="0" smtClean="0">
                <a:solidFill>
                  <a:schemeClr val="tx1">
                    <a:lumMod val="50000"/>
                  </a:schemeClr>
                </a:solidFill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825E2CD-B66E-B561-D693-50DF31826A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19452" y="2584009"/>
            <a:ext cx="2926080" cy="1007592"/>
          </a:xfrm>
          <a:prstGeom prst="rect">
            <a:avLst/>
          </a:prstGeom>
        </p:spPr>
        <p:txBody>
          <a:bodyPr lIns="0" rIns="0" numCol="1" spcCol="457200"/>
          <a:lstStyle>
            <a:lvl1pPr marL="0" indent="0" algn="ctr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>
                <a:srgbClr val="494D53"/>
              </a:buClr>
              <a:buFont typeface="Arial" panose="020B0604020202020204" pitchFamily="34" charset="0"/>
              <a:buNone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82563" indent="0" algn="ctr">
              <a:spcAft>
                <a:spcPts val="1000"/>
              </a:spcAft>
              <a:buClr>
                <a:srgbClr val="494D53"/>
              </a:buClr>
              <a:buFont typeface="System Font Regular"/>
              <a:buNone/>
              <a:tabLst/>
              <a:defRPr lang="en-US" sz="12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407987" indent="0" algn="ctr">
              <a:spcAft>
                <a:spcPts val="1000"/>
              </a:spcAft>
              <a:buClr>
                <a:srgbClr val="494D53"/>
              </a:buClr>
              <a:buFont typeface=".PingFang SC Regular"/>
              <a:buNone/>
              <a:tabLst/>
              <a:defRPr lang="en-US" sz="1100" b="0" i="0" kern="1200" dirty="0" smtClean="0">
                <a:solidFill>
                  <a:schemeClr val="tx1">
                    <a:lumMod val="50000"/>
                  </a:schemeClr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1371600" indent="0">
              <a:buNone/>
              <a:defRPr lang="en-US" sz="1100" kern="1200" dirty="0" smtClean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800" indent="0">
              <a:buNone/>
              <a:defRPr lang="en-US" sz="1100" kern="1200" dirty="0">
                <a:solidFill>
                  <a:schemeClr val="tx1">
                    <a:lumMod val="50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Descriptive sentences</a:t>
            </a:r>
          </a:p>
        </p:txBody>
      </p:sp>
    </p:spTree>
    <p:extLst>
      <p:ext uri="{BB962C8B-B14F-4D97-AF65-F5344CB8AC3E}">
        <p14:creationId xmlns:p14="http://schemas.microsoft.com/office/powerpoint/2010/main" val="1885298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CBF05C-49B3-04F2-0092-7C3EFB3B042E}"/>
              </a:ext>
            </a:extLst>
          </p:cNvPr>
          <p:cNvSpPr>
            <a:spLocks noChangeAspect="1"/>
          </p:cNvSpPr>
          <p:nvPr/>
        </p:nvSpPr>
        <p:spPr>
          <a:xfrm>
            <a:off x="11229757" y="6373368"/>
            <a:ext cx="484632" cy="484632"/>
          </a:xfrm>
          <a:prstGeom prst="rect">
            <a:avLst/>
          </a:prstGeom>
          <a:solidFill>
            <a:srgbClr val="C94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A765439-2A72-83D4-9BD1-E78F9046D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7160" y="6414001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F8EB7108-8DF4-0844-8051-0C9FC51CDE4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6BA44742-2ED9-13E8-4CD0-EE56B38680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559" y="6414319"/>
            <a:ext cx="20981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>
                <a:solidFill>
                  <a:schemeClr val="tx1">
                    <a:lumMod val="50000"/>
                    <a:lumOff val="50000"/>
                  </a:schemeClr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898ED0F-1FC9-4700-59E0-65577B08C2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34738" y="6528816"/>
            <a:ext cx="274670" cy="173736"/>
          </a:xfrm>
          <a:custGeom>
            <a:avLst/>
            <a:gdLst>
              <a:gd name="T0" fmla="*/ 5360 w 7836"/>
              <a:gd name="T1" fmla="*/ 0 h 4958"/>
              <a:gd name="T2" fmla="*/ 2480 w 7836"/>
              <a:gd name="T3" fmla="*/ 0 h 4958"/>
              <a:gd name="T4" fmla="*/ 0 w 7836"/>
              <a:gd name="T5" fmla="*/ 2479 h 4958"/>
              <a:gd name="T6" fmla="*/ 2480 w 7836"/>
              <a:gd name="T7" fmla="*/ 4957 h 4958"/>
              <a:gd name="T8" fmla="*/ 5360 w 7836"/>
              <a:gd name="T9" fmla="*/ 4957 h 4958"/>
              <a:gd name="T10" fmla="*/ 7835 w 7836"/>
              <a:gd name="T11" fmla="*/ 2479 h 4958"/>
              <a:gd name="T12" fmla="*/ 5360 w 7836"/>
              <a:gd name="T13" fmla="*/ 0 h 4958"/>
              <a:gd name="T14" fmla="*/ 5293 w 7836"/>
              <a:gd name="T15" fmla="*/ 4082 h 4958"/>
              <a:gd name="T16" fmla="*/ 2542 w 7836"/>
              <a:gd name="T17" fmla="*/ 4082 h 4958"/>
              <a:gd name="T18" fmla="*/ 940 w 7836"/>
              <a:gd name="T19" fmla="*/ 2476 h 4958"/>
              <a:gd name="T20" fmla="*/ 2542 w 7836"/>
              <a:gd name="T21" fmla="*/ 872 h 4958"/>
              <a:gd name="T22" fmla="*/ 5293 w 7836"/>
              <a:gd name="T23" fmla="*/ 872 h 4958"/>
              <a:gd name="T24" fmla="*/ 6898 w 7836"/>
              <a:gd name="T25" fmla="*/ 2476 h 4958"/>
              <a:gd name="T26" fmla="*/ 5293 w 7836"/>
              <a:gd name="T27" fmla="*/ 4082 h 4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36" h="4958">
                <a:moveTo>
                  <a:pt x="5360" y="0"/>
                </a:moveTo>
                <a:lnTo>
                  <a:pt x="2480" y="0"/>
                </a:lnTo>
                <a:cubicBezTo>
                  <a:pt x="1112" y="0"/>
                  <a:pt x="0" y="1109"/>
                  <a:pt x="0" y="2479"/>
                </a:cubicBezTo>
                <a:cubicBezTo>
                  <a:pt x="3" y="3848"/>
                  <a:pt x="1112" y="4957"/>
                  <a:pt x="2480" y="4957"/>
                </a:cubicBezTo>
                <a:lnTo>
                  <a:pt x="5360" y="4957"/>
                </a:lnTo>
                <a:cubicBezTo>
                  <a:pt x="6732" y="4957"/>
                  <a:pt x="7835" y="3850"/>
                  <a:pt x="7835" y="2479"/>
                </a:cubicBezTo>
                <a:cubicBezTo>
                  <a:pt x="7835" y="1111"/>
                  <a:pt x="6732" y="0"/>
                  <a:pt x="5360" y="0"/>
                </a:cubicBezTo>
                <a:close/>
                <a:moveTo>
                  <a:pt x="5293" y="4082"/>
                </a:moveTo>
                <a:lnTo>
                  <a:pt x="2542" y="4082"/>
                </a:lnTo>
                <a:cubicBezTo>
                  <a:pt x="1656" y="4082"/>
                  <a:pt x="940" y="3362"/>
                  <a:pt x="940" y="2476"/>
                </a:cubicBezTo>
                <a:cubicBezTo>
                  <a:pt x="940" y="1588"/>
                  <a:pt x="1656" y="872"/>
                  <a:pt x="2542" y="872"/>
                </a:cubicBezTo>
                <a:lnTo>
                  <a:pt x="5293" y="872"/>
                </a:lnTo>
                <a:cubicBezTo>
                  <a:pt x="6182" y="872"/>
                  <a:pt x="6898" y="1588"/>
                  <a:pt x="6898" y="2476"/>
                </a:cubicBezTo>
                <a:cubicBezTo>
                  <a:pt x="6898" y="3362"/>
                  <a:pt x="6182" y="4082"/>
                  <a:pt x="5293" y="4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1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3" r:id="rId2"/>
    <p:sldLayoutId id="2147483679" r:id="rId3"/>
    <p:sldLayoutId id="2147483722" r:id="rId4"/>
    <p:sldLayoutId id="2147483689" r:id="rId5"/>
    <p:sldLayoutId id="2147483693" r:id="rId6"/>
    <p:sldLayoutId id="2147483696" r:id="rId7"/>
    <p:sldLayoutId id="2147483698" r:id="rId8"/>
    <p:sldLayoutId id="2147483701" r:id="rId9"/>
    <p:sldLayoutId id="2147483706" r:id="rId10"/>
    <p:sldLayoutId id="2147483718" r:id="rId11"/>
    <p:sldLayoutId id="2147483719" r:id="rId12"/>
    <p:sldLayoutId id="2147483720" r:id="rId13"/>
    <p:sldLayoutId id="214748372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2"/>
          </a:solidFill>
          <a:latin typeface="Oracle Sans Ultra Light" panose="020B0303020204020204" pitchFamily="34" charset="0"/>
          <a:ea typeface="+mn-ea"/>
          <a:cs typeface="Oracle Sans Ultra Light" panose="020B03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2"/>
          </a:solidFill>
          <a:latin typeface="Oracle Sans Ultra Light" panose="020B0303020204020204" pitchFamily="34" charset="0"/>
          <a:ea typeface="+mn-ea"/>
          <a:cs typeface="Oracle Sans Ultra Light" panose="020B03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b="0" i="0" kern="1200">
          <a:solidFill>
            <a:schemeClr val="tx2"/>
          </a:solidFill>
          <a:latin typeface="Oracle Sans Ultra Light" panose="020B0303020204020204" pitchFamily="34" charset="0"/>
          <a:ea typeface="+mn-ea"/>
          <a:cs typeface="Oracle Sans Ultra Light" panose="020B03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b="0" i="0" kern="1200">
          <a:solidFill>
            <a:schemeClr val="tx2"/>
          </a:solidFill>
          <a:latin typeface="Oracle Sans Ultra Light" panose="020B0303020204020204" pitchFamily="34" charset="0"/>
          <a:ea typeface="+mn-ea"/>
          <a:cs typeface="Oracle Sans Ultra Light" panose="020B03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b="0" i="0" kern="1200">
          <a:solidFill>
            <a:schemeClr val="tx2"/>
          </a:solidFill>
          <a:latin typeface="Oracle Sans Ultra Light" panose="020B0303020204020204" pitchFamily="34" charset="0"/>
          <a:ea typeface="+mn-ea"/>
          <a:cs typeface="Oracle Sans Ultra Light" panose="020B03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08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2F9CB-D2BA-F3F8-55C0-F75FEC7954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SAHAY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47CB1-B2CD-EBCE-9FCF-44A45C9A56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Augmented Value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10F9DF4-5E3F-C519-0B43-91B8ADAE8404}"/>
              </a:ext>
            </a:extLst>
          </p:cNvPr>
          <p:cNvSpPr txBox="1">
            <a:spLocks/>
          </p:cNvSpPr>
          <p:nvPr/>
        </p:nvSpPr>
        <p:spPr>
          <a:xfrm>
            <a:off x="543559" y="1806311"/>
            <a:ext cx="4768273" cy="446064"/>
          </a:xfrm>
          <a:prstGeom prst="rect">
            <a:avLst/>
          </a:prstGeo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ts val="186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300" b="0" i="0" kern="1200" spc="100" baseline="0" dirty="0">
                <a:solidFill>
                  <a:schemeClr val="bg2"/>
                </a:solidFill>
                <a:latin typeface="Oracle Sans Light" panose="020B0403020204020204" pitchFamily="34" charset="0"/>
                <a:ea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2"/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2"/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b="0" i="0" kern="1200">
                <a:solidFill>
                  <a:schemeClr val="tx2"/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b="0" i="0" kern="1200">
                <a:solidFill>
                  <a:schemeClr val="tx2"/>
                </a:solidFill>
                <a:latin typeface="Oracle Sans Ultra Light" panose="020B0303020204020204" pitchFamily="34" charset="0"/>
                <a:ea typeface="+mn-ea"/>
                <a:cs typeface="Oracle Sans Ultra Light" panose="020B03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0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IGIU Memorial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426151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48DDD6F-2BBE-1296-13DD-03BF9184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4C7E4B-0D4C-0E7F-D2B1-EDF8D89E43CD}"/>
              </a:ext>
            </a:extLst>
          </p:cNvPr>
          <p:cNvSpPr/>
          <p:nvPr/>
        </p:nvSpPr>
        <p:spPr>
          <a:xfrm>
            <a:off x="543559" y="1381191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Ken wants to learn about collection processes in the CCB system.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19428C-4574-3165-DB77-676960F11F95}"/>
              </a:ext>
            </a:extLst>
          </p:cNvPr>
          <p:cNvSpPr/>
          <p:nvPr/>
        </p:nvSpPr>
        <p:spPr>
          <a:xfrm>
            <a:off x="3391007" y="1381189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FE720A-1061-59BC-EC8C-C5B0F5AA09AB}"/>
              </a:ext>
            </a:extLst>
          </p:cNvPr>
          <p:cNvSpPr/>
          <p:nvPr/>
        </p:nvSpPr>
        <p:spPr>
          <a:xfrm>
            <a:off x="9085903" y="1381189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210D25-C53B-961C-95B9-D923F22113F0}"/>
              </a:ext>
            </a:extLst>
          </p:cNvPr>
          <p:cNvSpPr/>
          <p:nvPr/>
        </p:nvSpPr>
        <p:spPr>
          <a:xfrm>
            <a:off x="6238455" y="1381189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4BE5C2-AA4B-74C5-EB5B-97DE08B4A63E}"/>
              </a:ext>
            </a:extLst>
          </p:cNvPr>
          <p:cNvSpPr/>
          <p:nvPr/>
        </p:nvSpPr>
        <p:spPr>
          <a:xfrm>
            <a:off x="543559" y="3940628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BCC55B-5DD3-0B5F-50A7-F73E45A4B586}"/>
              </a:ext>
            </a:extLst>
          </p:cNvPr>
          <p:cNvSpPr/>
          <p:nvPr/>
        </p:nvSpPr>
        <p:spPr>
          <a:xfrm>
            <a:off x="3391007" y="3940626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4E40E9-B78F-86CF-D445-6425EDBF7809}"/>
              </a:ext>
            </a:extLst>
          </p:cNvPr>
          <p:cNvSpPr/>
          <p:nvPr/>
        </p:nvSpPr>
        <p:spPr>
          <a:xfrm>
            <a:off x="9085903" y="3940626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Kendal is thrilled to have received the information right away without having to write a complicated SQL query.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88EE1-FEC3-F0B8-22E6-6A52ECFA0175}"/>
              </a:ext>
            </a:extLst>
          </p:cNvPr>
          <p:cNvSpPr/>
          <p:nvPr/>
        </p:nvSpPr>
        <p:spPr>
          <a:xfrm>
            <a:off x="6238455" y="3940626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AC1D8-A389-2828-A80A-89B1D39A74CF}"/>
              </a:ext>
            </a:extLst>
          </p:cNvPr>
          <p:cNvSpPr txBox="1"/>
          <p:nvPr/>
        </p:nvSpPr>
        <p:spPr>
          <a:xfrm flipH="1">
            <a:off x="471025" y="3002737"/>
            <a:ext cx="27076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Ken wants to learn about collection processes in the CCB system.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E59C9-4E3A-26AA-6F3B-1613F73F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9" y="1621230"/>
            <a:ext cx="2448107" cy="1146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6F6752-A7A6-9486-8E9B-8C9475CFB23A}"/>
              </a:ext>
            </a:extLst>
          </p:cNvPr>
          <p:cNvSpPr txBox="1"/>
          <p:nvPr/>
        </p:nvSpPr>
        <p:spPr>
          <a:xfrm>
            <a:off x="591425" y="5362947"/>
            <a:ext cx="2691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Kendal wants to find out how many bills are due for a person named John in the CCB system.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026CF-62F7-F79F-5EAA-5EB96D622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104" y="4171338"/>
            <a:ext cx="1209976" cy="1091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4D439-2665-C1AF-B8F2-9096A2361CF5}"/>
              </a:ext>
            </a:extLst>
          </p:cNvPr>
          <p:cNvSpPr txBox="1"/>
          <p:nvPr/>
        </p:nvSpPr>
        <p:spPr>
          <a:xfrm>
            <a:off x="3495576" y="1861019"/>
            <a:ext cx="2425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Ken initiates a conversation with ‘Sahay’ present in CCB application. He asks all his functional questions to gather information related to collection process.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33F97-CF32-6252-E088-87B6F3CD0792}"/>
              </a:ext>
            </a:extLst>
          </p:cNvPr>
          <p:cNvSpPr txBox="1"/>
          <p:nvPr/>
        </p:nvSpPr>
        <p:spPr>
          <a:xfrm>
            <a:off x="9298181" y="3002737"/>
            <a:ext cx="2210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Ken is pleased to have received the information so promptly.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44176D-6E4A-4F6A-A9FD-52A75C58CCF1}"/>
              </a:ext>
            </a:extLst>
          </p:cNvPr>
          <p:cNvSpPr txBox="1"/>
          <p:nvPr/>
        </p:nvSpPr>
        <p:spPr>
          <a:xfrm>
            <a:off x="3456626" y="4418705"/>
            <a:ext cx="2425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Kendal starts a dialogue with the chatbot ‘Sahay’ which is integrated within CCB application and asks her query in simple English language.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7E58F-9B5D-E166-7229-EED63E5F91B5}"/>
              </a:ext>
            </a:extLst>
          </p:cNvPr>
          <p:cNvSpPr txBox="1"/>
          <p:nvPr/>
        </p:nvSpPr>
        <p:spPr>
          <a:xfrm>
            <a:off x="9085903" y="5326646"/>
            <a:ext cx="2635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Kendal is thrilled to have received the information right away without having to write a complex SQL query.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F23896-7F40-2FAE-DB66-6B58C9518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59" y="1388925"/>
            <a:ext cx="2616570" cy="2333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5D7021-B4EA-CB50-EC7C-4EE66ED8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59" y="3947334"/>
            <a:ext cx="2568559" cy="2333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801954-2BD6-BEA7-FC62-E11683AC4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771" y="1428564"/>
            <a:ext cx="1460229" cy="1465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6EE1FF-0AFE-9C83-AE86-9C398881F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899" y="3970926"/>
            <a:ext cx="1798819" cy="12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E939-A98A-3156-A581-6397FD66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59" y="797786"/>
            <a:ext cx="11115040" cy="365125"/>
          </a:xfrm>
        </p:spPr>
        <p:txBody>
          <a:bodyPr/>
          <a:lstStyle/>
          <a:p>
            <a:r>
              <a:rPr lang="en-US" dirty="0"/>
              <a:t>Market Opportunity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43540EB-B851-43AB-9EFD-E6E236FD09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9107" y="2256677"/>
            <a:ext cx="7639493" cy="3468438"/>
          </a:xfrm>
        </p:spPr>
        <p:txBody>
          <a:bodyPr/>
          <a:lstStyle/>
          <a:p>
            <a:r>
              <a:rPr lang="en-US" b="1" dirty="0"/>
              <a:t>Projected Market Size:</a:t>
            </a:r>
          </a:p>
          <a:p>
            <a:r>
              <a:rPr lang="en-US" dirty="0"/>
              <a:t>Total Addressable Market (TAM): $5 billion in AI-driven customer support solutions.</a:t>
            </a:r>
          </a:p>
          <a:p>
            <a:r>
              <a:rPr lang="en-US" dirty="0"/>
              <a:t>Revenue Potential: Capturing 10% of this market could yield $500 million annually.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Differentiation:</a:t>
            </a:r>
          </a:p>
          <a:p>
            <a:r>
              <a:rPr lang="en-US" dirty="0"/>
              <a:t>A unique combination of a vector database and RAG to answer functional queries and resolve issues, tailored specifically for the OUAF Edge App.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Metric KPI:</a:t>
            </a:r>
          </a:p>
          <a:p>
            <a:r>
              <a:rPr lang="en-US" dirty="0"/>
              <a:t>Increase in Customer Satisfaction Score (CSAT) by 30%.</a:t>
            </a:r>
          </a:p>
          <a:p>
            <a:r>
              <a:rPr lang="en-US" dirty="0"/>
              <a:t>Reduction in support tickets related to functional queries and bugs by 40%.</a:t>
            </a:r>
          </a:p>
        </p:txBody>
      </p:sp>
      <p:pic>
        <p:nvPicPr>
          <p:cNvPr id="6" name="Graphic 5" descr="Globe outline">
            <a:extLst>
              <a:ext uri="{FF2B5EF4-FFF2-40B4-BE49-F238E27FC236}">
                <a16:creationId xmlns:a16="http://schemas.microsoft.com/office/drawing/2014/main" id="{BF73C3E3-6954-12FA-6A07-9F86F423E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24" y="2099930"/>
            <a:ext cx="914400" cy="914400"/>
          </a:xfrm>
          <a:prstGeom prst="rect">
            <a:avLst/>
          </a:prstGeom>
        </p:spPr>
      </p:pic>
      <p:pic>
        <p:nvPicPr>
          <p:cNvPr id="15" name="Graphic 14" descr="Store outline">
            <a:extLst>
              <a:ext uri="{FF2B5EF4-FFF2-40B4-BE49-F238E27FC236}">
                <a16:creationId xmlns:a16="http://schemas.microsoft.com/office/drawing/2014/main" id="{FD207807-BE6E-1735-72E4-4EE316B64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924" y="3455322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EDAFA2-693D-4FD7-C116-65FF9F1026E5}"/>
              </a:ext>
            </a:extLst>
          </p:cNvPr>
          <p:cNvSpPr txBox="1"/>
          <p:nvPr/>
        </p:nvSpPr>
        <p:spPr>
          <a:xfrm>
            <a:off x="1613264" y="3612069"/>
            <a:ext cx="169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$500 million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18CC8-6636-FB89-6AA1-CE5023A4FC05}"/>
              </a:ext>
            </a:extLst>
          </p:cNvPr>
          <p:cNvSpPr txBox="1"/>
          <p:nvPr/>
        </p:nvSpPr>
        <p:spPr>
          <a:xfrm>
            <a:off x="1613264" y="4002433"/>
            <a:ext cx="182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Revenue Potential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D92DA8-80BC-1492-2D1B-1B557BE3F289}"/>
              </a:ext>
            </a:extLst>
          </p:cNvPr>
          <p:cNvSpPr txBox="1"/>
          <p:nvPr/>
        </p:nvSpPr>
        <p:spPr>
          <a:xfrm>
            <a:off x="1552350" y="5006302"/>
            <a:ext cx="169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Metric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94467F-8BD5-7F23-35AB-5A4EA70CF706}"/>
              </a:ext>
            </a:extLst>
          </p:cNvPr>
          <p:cNvSpPr txBox="1"/>
          <p:nvPr/>
        </p:nvSpPr>
        <p:spPr>
          <a:xfrm>
            <a:off x="1552350" y="5420972"/>
            <a:ext cx="182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KPI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52EB12-CB0C-548C-DF70-40B27CF724AD}"/>
              </a:ext>
            </a:extLst>
          </p:cNvPr>
          <p:cNvSpPr txBox="1"/>
          <p:nvPr/>
        </p:nvSpPr>
        <p:spPr>
          <a:xfrm>
            <a:off x="1552350" y="2256677"/>
            <a:ext cx="169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50108-023F-3E31-6DE1-10A8C4E4825B}"/>
              </a:ext>
            </a:extLst>
          </p:cNvPr>
          <p:cNvSpPr txBox="1"/>
          <p:nvPr/>
        </p:nvSpPr>
        <p:spPr>
          <a:xfrm>
            <a:off x="1552350" y="2671347"/>
            <a:ext cx="1828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Total Addressable Market</a:t>
            </a:r>
          </a:p>
        </p:txBody>
      </p:sp>
      <p:pic>
        <p:nvPicPr>
          <p:cNvPr id="39" name="Graphic 38" descr="Hockey Stick Curve Graph outline">
            <a:extLst>
              <a:ext uri="{FF2B5EF4-FFF2-40B4-BE49-F238E27FC236}">
                <a16:creationId xmlns:a16="http://schemas.microsoft.com/office/drawing/2014/main" id="{CD3E1885-24F9-C8DB-E00D-DEE2D9F2D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924" y="48107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9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181406-C787-9F2C-3882-96D80B7869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7704" y="2845151"/>
            <a:ext cx="2926080" cy="16408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Strengths: Robust NLP and context handling</a:t>
            </a:r>
          </a:p>
          <a:p>
            <a:pPr>
              <a:lnSpc>
                <a:spcPct val="150000"/>
              </a:lnSpc>
            </a:pPr>
            <a:r>
              <a:rPr lang="en-US" dirty="0"/>
              <a:t>Opportunities: Complex setup, lacks specific integrations for niche applications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8FD4FB-0E13-BF2B-B084-8EAED7D861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48215" y="2892467"/>
            <a:ext cx="2926080" cy="17459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Strengths: General customer support and ease of use.</a:t>
            </a:r>
          </a:p>
          <a:p>
            <a:pPr>
              <a:lnSpc>
                <a:spcPct val="150000"/>
              </a:lnSpc>
            </a:pPr>
            <a:r>
              <a:rPr lang="en-US" dirty="0"/>
              <a:t>Opportunities: Limited functionality for technical queries, not designed for bug resolution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F897BD-07EA-260F-A8AA-E34CF1D3E2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851" y="2380613"/>
            <a:ext cx="2926080" cy="396201"/>
          </a:xfrm>
        </p:spPr>
        <p:txBody>
          <a:bodyPr/>
          <a:lstStyle/>
          <a:p>
            <a:r>
              <a:rPr lang="en-US" dirty="0"/>
              <a:t>IBM Watson Assistant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996FBC-9F2F-4F84-8AEF-E6EFB9657E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84852" y="2380612"/>
            <a:ext cx="2926080" cy="327903"/>
          </a:xfrm>
        </p:spPr>
        <p:txBody>
          <a:bodyPr/>
          <a:lstStyle/>
          <a:p>
            <a:r>
              <a:rPr lang="en-US" dirty="0"/>
              <a:t>Zendesk Chat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D762F4-C829-5F07-36D4-F7AE0C1E71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74851" y="2364865"/>
            <a:ext cx="2926080" cy="396201"/>
          </a:xfrm>
        </p:spPr>
        <p:txBody>
          <a:bodyPr/>
          <a:lstStyle/>
          <a:p>
            <a:r>
              <a:rPr lang="en-US" dirty="0"/>
              <a:t> Microsoft Power Virtual Agents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1009B6-8E49-5DDD-1AF3-467A27BAF2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6533" y="2776814"/>
            <a:ext cx="2926080" cy="34259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Strengths: Easy integration with other Microsoft services and strong analytics features for tracking performance</a:t>
            </a:r>
          </a:p>
          <a:p>
            <a:pPr>
              <a:lnSpc>
                <a:spcPct val="150000"/>
              </a:lnSpc>
            </a:pPr>
            <a:r>
              <a:rPr lang="en-US" dirty="0"/>
              <a:t>Opportunities: Primarily geared towards general business applications, may require extensive customization to effectively handle SQL query assistance and specific product knowledge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A8AF52-EC34-E351-5EAA-4C91B2E2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Analysis</a:t>
            </a:r>
          </a:p>
        </p:txBody>
      </p:sp>
    </p:spTree>
    <p:extLst>
      <p:ext uri="{BB962C8B-B14F-4D97-AF65-F5344CB8AC3E}">
        <p14:creationId xmlns:p14="http://schemas.microsoft.com/office/powerpoint/2010/main" val="241735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E92EA-F6E8-195F-91CB-F3F15CDF38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4E70CE-1ACE-8E94-FD05-256CA3E1EC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1C8112A-98E0-F648-42EC-BEFD9EBFE3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07417" y="0"/>
            <a:ext cx="6184583" cy="6861558"/>
          </a:xfrm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22E9A9-152F-21FF-5F6D-2F8564B3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416" y="0"/>
            <a:ext cx="6184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2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71F2AF-9191-C242-6737-400C25F928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B10E4-EEEF-EEEE-DFA8-D894ADAF06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D19E17-51D5-9294-0AFA-959EDA8055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video1838452954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3FB6302-AF5F-B169-641D-285511F340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E939-A98A-3156-A581-6397FD66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AA5B3D-9471-F238-3E0A-8504E8FF3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Assign customer support professionals to address bugs or issues that require immediate attention, or automatically raise SRs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Establish a scheduling system to ensure the chatbot is updated with the latest information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Customers should be empowered to configure their own LLM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Ability to create workflow data directly through the chatbot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Integrate audio to chatbot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Accept customer feedback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50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E939-A98A-3156-A581-6397FD66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053024-AF43-1DEA-E89E-BA9B3E796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Sahay assists customers with any functional questions and provides real-time support with interactive responses.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The chatbot helps the users in accessing information from the product database using simple sentences, eliminating the need for writing intricate SQL queries.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It can handle routine functional queries , thereby reducing support workload.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This chatbot can be integrated with any OUAF Edge application, ensuring OUAF users get assistance anytime.</a:t>
            </a:r>
          </a:p>
        </p:txBody>
      </p:sp>
    </p:spTree>
    <p:extLst>
      <p:ext uri="{BB962C8B-B14F-4D97-AF65-F5344CB8AC3E}">
        <p14:creationId xmlns:p14="http://schemas.microsoft.com/office/powerpoint/2010/main" val="240593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936C-4621-8C49-0E1C-3ED50F58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Meet the 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3B3902-1FBE-B761-0339-6BC055070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83079" y="4287702"/>
            <a:ext cx="2226140" cy="274320"/>
          </a:xfrm>
        </p:spPr>
        <p:txBody>
          <a:bodyPr/>
          <a:lstStyle/>
          <a:p>
            <a:r>
              <a:rPr lang="en-US" dirty="0"/>
              <a:t>Rohit Lingala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6A86E1-15DE-AC31-3875-B03575A79B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83079" y="4661920"/>
            <a:ext cx="2226140" cy="238910"/>
          </a:xfrm>
        </p:spPr>
        <p:txBody>
          <a:bodyPr/>
          <a:lstStyle/>
          <a:p>
            <a:r>
              <a:rPr lang="en-US" dirty="0"/>
              <a:t>Project Lead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FD05F02-B51F-D74E-2C99-561FDF610C4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9" b="39"/>
          <a:stretch>
            <a:fillRect/>
          </a:stretch>
        </p:blipFill>
        <p:spPr>
          <a:xfrm>
            <a:off x="2789238" y="1962150"/>
            <a:ext cx="2014537" cy="201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021CDB-ECAB-2245-FE7C-F5CCE60639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43277" y="4546151"/>
            <a:ext cx="2226138" cy="274320"/>
          </a:xfrm>
        </p:spPr>
        <p:txBody>
          <a:bodyPr/>
          <a:lstStyle/>
          <a:p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Chandra </a:t>
            </a:r>
            <a:r>
              <a:rPr lang="en-IN" b="1" i="0" dirty="0" err="1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Perni</a:t>
            </a:r>
            <a:endParaRPr lang="en-IN" b="1" i="0" dirty="0">
              <a:solidFill>
                <a:srgbClr val="161513"/>
              </a:solidFill>
              <a:effectLst/>
              <a:latin typeface="Oracle Sans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46CDD6-626C-BB5B-19F6-CDC0DD5204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43277" y="4607227"/>
            <a:ext cx="2226138" cy="238910"/>
          </a:xfrm>
        </p:spPr>
        <p:txBody>
          <a:bodyPr/>
          <a:lstStyle/>
          <a:p>
            <a:r>
              <a:rPr lang="en-US" dirty="0"/>
              <a:t>Project Co Lead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8D3E830-792F-7019-63E4-F3F773FD4F7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39" b="39"/>
          <a:stretch>
            <a:fillRect/>
          </a:stretch>
        </p:blipFill>
        <p:spPr>
          <a:xfrm>
            <a:off x="6837363" y="1917700"/>
            <a:ext cx="2012950" cy="20113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4AA9603-AE28-3328-FC9F-87BE2047FAF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789238" y="4871735"/>
            <a:ext cx="2226140" cy="577672"/>
          </a:xfrm>
        </p:spPr>
        <p:txBody>
          <a:bodyPr/>
          <a:lstStyle/>
          <a:p>
            <a:r>
              <a:rPr lang="en-US" dirty="0"/>
              <a:t>Integration Engineer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DF5546-3FED-7FB2-BC92-927F44CC398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730768" y="4820471"/>
            <a:ext cx="2226140" cy="577672"/>
          </a:xfrm>
        </p:spPr>
        <p:txBody>
          <a:bodyPr/>
          <a:lstStyle/>
          <a:p>
            <a:r>
              <a:rPr lang="en-US" dirty="0"/>
              <a:t>Senior Manager, Product Development - Integrations</a:t>
            </a:r>
          </a:p>
        </p:txBody>
      </p:sp>
    </p:spTree>
    <p:extLst>
      <p:ext uri="{BB962C8B-B14F-4D97-AF65-F5344CB8AC3E}">
        <p14:creationId xmlns:p14="http://schemas.microsoft.com/office/powerpoint/2010/main" val="272534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6C26F-8C34-1595-02DC-EF5BD5C10A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83917" y="2156571"/>
            <a:ext cx="2078793" cy="401632"/>
          </a:xfrm>
        </p:spPr>
        <p:txBody>
          <a:bodyPr/>
          <a:lstStyle/>
          <a:p>
            <a:pPr algn="l"/>
            <a:r>
              <a:rPr lang="en-IN" b="1" i="0" dirty="0" err="1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Yojitha</a:t>
            </a:r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 Sai Lakshmi </a:t>
            </a:r>
            <a:r>
              <a:rPr lang="en-IN" b="1" i="0" dirty="0" err="1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Chavva</a:t>
            </a:r>
            <a:endParaRPr lang="en-IN" b="1" i="0" dirty="0">
              <a:solidFill>
                <a:srgbClr val="161513"/>
              </a:solidFill>
              <a:effectLst/>
              <a:latin typeface="Oracle Sans" panose="020B05030202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2EBC9-6C22-EF17-22C0-A49C6CE755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22747" y="2795897"/>
            <a:ext cx="2078793" cy="349788"/>
          </a:xfrm>
        </p:spPr>
        <p:txBody>
          <a:bodyPr/>
          <a:lstStyle/>
          <a:p>
            <a:r>
              <a:rPr lang="en-US" dirty="0"/>
              <a:t>Team Member</a:t>
            </a:r>
            <a:br>
              <a:rPr lang="en-US" dirty="0"/>
            </a:br>
            <a:r>
              <a:rPr lang="en-US" dirty="0"/>
              <a:t>Applications Engineer</a:t>
            </a:r>
          </a:p>
          <a:p>
            <a:endParaRPr lang="en-US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014AC9DF-8C0A-5F42-0A13-C1AB8751347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885" r="885"/>
          <a:stretch/>
        </p:blipFill>
        <p:spPr>
          <a:xfrm>
            <a:off x="146379" y="1597755"/>
            <a:ext cx="1687734" cy="1685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059033D4-243D-AE0B-167D-3D11C17D6D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12359" r="12359"/>
          <a:stretch>
            <a:fillRect/>
          </a:stretch>
        </p:blipFill>
        <p:spPr>
          <a:xfrm>
            <a:off x="3693439" y="3781165"/>
            <a:ext cx="1653310" cy="16933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F5123B2F-FB9E-8E3E-3014-F8801ACE81B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/>
          <a:srcRect l="6568" r="6568"/>
          <a:stretch>
            <a:fillRect/>
          </a:stretch>
        </p:blipFill>
        <p:spPr>
          <a:xfrm>
            <a:off x="7517911" y="1597755"/>
            <a:ext cx="1658814" cy="18023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6ED0C78D-1CDE-2DCA-9408-0E0ACA14130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l="12402" r="12402"/>
          <a:stretch>
            <a:fillRect/>
          </a:stretch>
        </p:blipFill>
        <p:spPr>
          <a:xfrm>
            <a:off x="146379" y="3781165"/>
            <a:ext cx="1623025" cy="1685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49" name="Picture Placeholder 2048">
            <a:extLst>
              <a:ext uri="{FF2B5EF4-FFF2-40B4-BE49-F238E27FC236}">
                <a16:creationId xmlns:a16="http://schemas.microsoft.com/office/drawing/2014/main" id="{5D7423B1-D53E-CCB9-324C-B00FCC549073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/>
          <a:srcRect l="12359" r="12359"/>
          <a:stretch>
            <a:fillRect/>
          </a:stretch>
        </p:blipFill>
        <p:spPr>
          <a:xfrm>
            <a:off x="7517910" y="3841428"/>
            <a:ext cx="1731141" cy="16933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614438-5B12-B64F-EEF6-AED43E46C4E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30419" y="4435721"/>
            <a:ext cx="2078793" cy="401632"/>
          </a:xfrm>
        </p:spPr>
        <p:txBody>
          <a:bodyPr/>
          <a:lstStyle/>
          <a:p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Sai Bhanu </a:t>
            </a:r>
            <a:r>
              <a:rPr lang="en-IN" b="1" i="0" dirty="0" err="1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Revanth</a:t>
            </a:r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 </a:t>
            </a:r>
            <a:r>
              <a:rPr lang="en-IN" b="1" i="0" dirty="0" err="1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Vazrapu</a:t>
            </a:r>
            <a:endParaRPr lang="en-IN" b="1" i="0" dirty="0">
              <a:solidFill>
                <a:srgbClr val="161513"/>
              </a:solidFill>
              <a:effectLst/>
              <a:latin typeface="Oracle Sans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3EC8E0B-DFA9-9F7D-02B2-0F0B60DCF25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54380" y="4804993"/>
            <a:ext cx="2078793" cy="349788"/>
          </a:xfrm>
        </p:spPr>
        <p:txBody>
          <a:bodyPr/>
          <a:lstStyle/>
          <a:p>
            <a:r>
              <a:rPr lang="en-US" dirty="0"/>
              <a:t>Team Member</a:t>
            </a:r>
            <a:br>
              <a:rPr lang="en-US" dirty="0"/>
            </a:br>
            <a:r>
              <a:rPr lang="en-US" dirty="0"/>
              <a:t>Associate Applications Developer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05193FB-6151-32A6-EA72-8644A0B94EF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725830" y="2238641"/>
            <a:ext cx="2078793" cy="401632"/>
          </a:xfrm>
        </p:spPr>
        <p:txBody>
          <a:bodyPr/>
          <a:lstStyle/>
          <a:p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Sri Vaishnavi </a:t>
            </a:r>
            <a:r>
              <a:rPr lang="en-IN" b="1" i="0" dirty="0" err="1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Balijepalli</a:t>
            </a:r>
            <a:endParaRPr lang="en-IN" b="1" i="0" dirty="0">
              <a:solidFill>
                <a:srgbClr val="161513"/>
              </a:solidFill>
              <a:effectLst/>
              <a:latin typeface="Oracle Sans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A097F0C-E08F-C168-C506-1C87A50DB0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778943" y="2796954"/>
            <a:ext cx="2078793" cy="349788"/>
          </a:xfrm>
        </p:spPr>
        <p:txBody>
          <a:bodyPr/>
          <a:lstStyle/>
          <a:p>
            <a:r>
              <a:rPr lang="en-US" dirty="0"/>
              <a:t>Team Member</a:t>
            </a:r>
            <a:br>
              <a:rPr lang="en-US" dirty="0"/>
            </a:br>
            <a:r>
              <a:rPr lang="en-US" dirty="0"/>
              <a:t>Senior Applications Engineer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715155F-699D-C6D9-E852-D2A389AB111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608919" y="2198324"/>
            <a:ext cx="2078793" cy="401632"/>
          </a:xfrm>
        </p:spPr>
        <p:txBody>
          <a:bodyPr/>
          <a:lstStyle/>
          <a:p>
            <a:r>
              <a:rPr lang="en-IN" b="1" i="0" dirty="0" err="1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Sumalatha</a:t>
            </a:r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 Gokula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381ED2-C1FA-2B63-E232-121F1F9C4C8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778943" y="4804993"/>
            <a:ext cx="2078793" cy="349788"/>
          </a:xfrm>
        </p:spPr>
        <p:txBody>
          <a:bodyPr/>
          <a:lstStyle/>
          <a:p>
            <a:r>
              <a:rPr lang="en-US" dirty="0"/>
              <a:t>Team Member</a:t>
            </a:r>
            <a:br>
              <a:rPr lang="en-US" dirty="0"/>
            </a:br>
            <a:r>
              <a:rPr lang="en-US" dirty="0"/>
              <a:t>Applications Developer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DB1E801-11D8-D71A-8354-4A8CBD249E6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791252" y="4234905"/>
            <a:ext cx="2078793" cy="401632"/>
          </a:xfrm>
        </p:spPr>
        <p:txBody>
          <a:bodyPr/>
          <a:lstStyle/>
          <a:p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Mahboob Ali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FA73B4D-4F88-5E5D-CFBB-5BBA74113FF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649816" y="2798967"/>
            <a:ext cx="2078793" cy="349788"/>
          </a:xfrm>
        </p:spPr>
        <p:txBody>
          <a:bodyPr/>
          <a:lstStyle/>
          <a:p>
            <a:r>
              <a:rPr lang="en-US" dirty="0"/>
              <a:t>Team Member</a:t>
            </a:r>
            <a:br>
              <a:rPr lang="en-US" dirty="0"/>
            </a:br>
            <a:r>
              <a:rPr lang="en-US" dirty="0"/>
              <a:t>Senior Principal Applications Engineer</a:t>
            </a:r>
          </a:p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F1F21B8-3E64-670D-5378-89E0761A73D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608919" y="4234905"/>
            <a:ext cx="2078793" cy="401632"/>
          </a:xfrm>
        </p:spPr>
        <p:txBody>
          <a:bodyPr/>
          <a:lstStyle/>
          <a:p>
            <a:r>
              <a:rPr lang="en-IN" b="1" i="0" dirty="0" err="1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Gundaram</a:t>
            </a:r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 Rohith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75B2207-9DD1-0F29-2587-E8BD74E326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678157" y="4804993"/>
            <a:ext cx="2078793" cy="349788"/>
          </a:xfrm>
        </p:spPr>
        <p:txBody>
          <a:bodyPr/>
          <a:lstStyle/>
          <a:p>
            <a:r>
              <a:rPr lang="en-US" dirty="0"/>
              <a:t>Team Member</a:t>
            </a:r>
            <a:br>
              <a:rPr lang="en-US" dirty="0"/>
            </a:br>
            <a:r>
              <a:rPr lang="en-US" dirty="0"/>
              <a:t>Associate Applications Developer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93D3D-6B6A-2A07-3F81-7D2DB21EA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934" y="1600271"/>
            <a:ext cx="1658815" cy="16830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50" name="Title 32">
            <a:extLst>
              <a:ext uri="{FF2B5EF4-FFF2-40B4-BE49-F238E27FC236}">
                <a16:creationId xmlns:a16="http://schemas.microsoft.com/office/drawing/2014/main" id="{A24DA68A-0C3F-FA82-9CE9-80FBE91CC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59" y="797786"/>
            <a:ext cx="11115040" cy="365125"/>
          </a:xfrm>
        </p:spPr>
        <p:txBody>
          <a:bodyPr/>
          <a:lstStyle/>
          <a:p>
            <a:pPr algn="ctr"/>
            <a:r>
              <a:rPr lang="en-US" dirty="0"/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262459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81C7C03-263B-1BC2-F6A5-C6C6B5BB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Meet the team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CC88387-BF3A-FE68-914D-67BFE03ECA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7065" y="2308385"/>
            <a:ext cx="1889812" cy="274320"/>
          </a:xfrm>
        </p:spPr>
        <p:txBody>
          <a:bodyPr/>
          <a:lstStyle/>
          <a:p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Kajal Goyal</a:t>
            </a:r>
          </a:p>
          <a:p>
            <a:endParaRPr lang="en-US" b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F9AF56-8DCF-8C32-37D2-C2F913D812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0517" y="2638593"/>
            <a:ext cx="1889812" cy="238910"/>
          </a:xfrm>
        </p:spPr>
        <p:txBody>
          <a:bodyPr/>
          <a:lstStyle/>
          <a:p>
            <a:r>
              <a:rPr lang="en-US" dirty="0"/>
              <a:t>Team Member</a:t>
            </a:r>
            <a:br>
              <a:rPr lang="en-US" dirty="0"/>
            </a:br>
            <a:r>
              <a:rPr lang="en-US" dirty="0"/>
              <a:t>Senior Applications Engineer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3B5689A-30FE-B9D9-A29E-48E33D6226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64" b="64"/>
          <a:stretch>
            <a:fillRect/>
          </a:stretch>
        </p:blipFill>
        <p:spPr>
          <a:xfrm>
            <a:off x="1463711" y="1734207"/>
            <a:ext cx="1736690" cy="17344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BCE1B48A-C2A3-61B9-2D85-9B476C5FC7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84614" y="2329403"/>
            <a:ext cx="1889812" cy="274320"/>
          </a:xfrm>
        </p:spPr>
        <p:txBody>
          <a:bodyPr/>
          <a:lstStyle/>
          <a:p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Deepti Ravi Kumar</a:t>
            </a:r>
          </a:p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2D24517-B66B-5DFF-1053-1834911C47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84614" y="2684243"/>
            <a:ext cx="1889812" cy="238910"/>
          </a:xfrm>
        </p:spPr>
        <p:txBody>
          <a:bodyPr/>
          <a:lstStyle/>
          <a:p>
            <a:r>
              <a:rPr lang="en-US" dirty="0"/>
              <a:t>Team Member</a:t>
            </a:r>
            <a:br>
              <a:rPr lang="en-US" dirty="0"/>
            </a:br>
            <a:r>
              <a:rPr lang="en-US" dirty="0"/>
              <a:t>Associate Applications Developer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E25B92B-0267-A9F2-31FE-F8AD71EF45A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t="64" b="64"/>
          <a:stretch>
            <a:fillRect/>
          </a:stretch>
        </p:blipFill>
        <p:spPr>
          <a:xfrm>
            <a:off x="6368221" y="1783935"/>
            <a:ext cx="1736690" cy="17344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9D156AF-4840-1DCD-F44F-7A2FB09DAF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65146" y="4124727"/>
            <a:ext cx="1889812" cy="274320"/>
          </a:xfrm>
        </p:spPr>
        <p:txBody>
          <a:bodyPr/>
          <a:lstStyle/>
          <a:p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Sai Sreevalli Keerti Kopalle</a:t>
            </a:r>
          </a:p>
          <a:p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01DC539-E245-55A6-D858-337F8BCDF2D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00517" y="4353185"/>
            <a:ext cx="1889812" cy="238910"/>
          </a:xfrm>
        </p:spPr>
        <p:txBody>
          <a:bodyPr/>
          <a:lstStyle/>
          <a:p>
            <a:r>
              <a:rPr lang="en-US" dirty="0"/>
              <a:t>Team Member</a:t>
            </a:r>
            <a:br>
              <a:rPr lang="en-US" dirty="0"/>
            </a:br>
            <a:r>
              <a:rPr lang="en-US" dirty="0"/>
              <a:t>Applications Engineer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093CDFB-149C-3ED8-3265-42F9B191172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t="64" b="64"/>
          <a:stretch>
            <a:fillRect/>
          </a:stretch>
        </p:blipFill>
        <p:spPr>
          <a:xfrm>
            <a:off x="1601960" y="3658577"/>
            <a:ext cx="1630199" cy="16281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36352D46-C03F-79D9-A8A1-A9851467E0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84614" y="4005272"/>
            <a:ext cx="1889812" cy="274320"/>
          </a:xfrm>
        </p:spPr>
        <p:txBody>
          <a:bodyPr/>
          <a:lstStyle/>
          <a:p>
            <a:r>
              <a:rPr lang="en-IN" b="1" i="0" dirty="0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Sai Kumar </a:t>
            </a:r>
            <a:r>
              <a:rPr lang="en-IN" b="1" i="0" dirty="0" err="1">
                <a:solidFill>
                  <a:srgbClr val="161513"/>
                </a:solidFill>
                <a:effectLst/>
                <a:latin typeface="Oracle Sans" panose="020B0503020204020204" pitchFamily="34" charset="0"/>
              </a:rPr>
              <a:t>Banala</a:t>
            </a:r>
            <a:endParaRPr lang="en-IN" b="1" i="0" dirty="0">
              <a:solidFill>
                <a:srgbClr val="161513"/>
              </a:solidFill>
              <a:effectLst/>
              <a:latin typeface="Oracle Sans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51DA3162-0500-8FAD-6FFA-4A0E54EAC37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584614" y="4353185"/>
            <a:ext cx="1889812" cy="238910"/>
          </a:xfrm>
        </p:spPr>
        <p:txBody>
          <a:bodyPr/>
          <a:lstStyle/>
          <a:p>
            <a:r>
              <a:rPr lang="en-US" dirty="0"/>
              <a:t>Team Member</a:t>
            </a:r>
            <a:br>
              <a:rPr lang="en-US" dirty="0"/>
            </a:br>
            <a:r>
              <a:rPr lang="en-US" dirty="0"/>
              <a:t>Senior Applications Engineer</a:t>
            </a:r>
            <a:br>
              <a:rPr lang="en-US" dirty="0"/>
            </a:br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4A36025-107D-983C-E21F-BF469083AC29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/>
          <a:srcRect t="64" b="64"/>
          <a:stretch>
            <a:fillRect/>
          </a:stretch>
        </p:blipFill>
        <p:spPr>
          <a:xfrm>
            <a:off x="6368222" y="3762375"/>
            <a:ext cx="1736690" cy="173448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576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7BEEA5-0C85-CE14-EB8A-39AB8A8F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3C1A0A-1739-5A1A-CE26-40EBE7358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 a customer of OUAF Edge App, do you have any functional questions while working on a flow?</a:t>
            </a:r>
          </a:p>
          <a:p>
            <a:r>
              <a:rPr lang="en-US" dirty="0"/>
              <a:t>Are you tired of writing complex SQL queries to fetch data?</a:t>
            </a:r>
          </a:p>
          <a:p>
            <a:endParaRPr lang="en-US" dirty="0"/>
          </a:p>
          <a:p>
            <a:r>
              <a:rPr lang="en-US" dirty="0"/>
              <a:t>If yes, then</a:t>
            </a:r>
          </a:p>
          <a:p>
            <a:r>
              <a:rPr lang="en-US" dirty="0"/>
              <a:t>Say Hi to our “</a:t>
            </a:r>
            <a:r>
              <a:rPr lang="en-US" b="1" dirty="0"/>
              <a:t>Sahay</a:t>
            </a:r>
            <a:r>
              <a:rPr lang="en-US" dirty="0"/>
              <a:t>”, an AI-powered chatbot that revolutionizes the way users interact with data and resolve functional questions.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/>
              <a:t>Effortless Assistance</a:t>
            </a:r>
            <a:r>
              <a:rPr lang="en-US" dirty="0"/>
              <a:t>: Sahay is integrated directly into the OUAF Edge Application, offering instant, real-time solutions to user questions with intuitive, conversational responses.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/>
              <a:t>No More SQL Hassles</a:t>
            </a:r>
            <a:r>
              <a:rPr lang="en-US" dirty="0"/>
              <a:t>: Leveraging advanced natural language processing, Sahay enables users to access and query product data using simple, everyday language—eliminating the need for technical expertise.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/>
              <a:t>Empowering Self-Service</a:t>
            </a:r>
            <a:r>
              <a:rPr lang="en-US" dirty="0"/>
              <a:t>: Sahay empowers users to independently find answers, reducing reliance on customer support and significantly improving response times.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/>
              <a:t>Enhancing Productivity &amp; Satisfaction</a:t>
            </a:r>
            <a:r>
              <a:rPr lang="en-US" dirty="0"/>
              <a:t>: By reducing the need for manual intervention, Sahay improves customer satisfaction, increases operational efficiency, and lightens the load on support teams.</a:t>
            </a:r>
          </a:p>
          <a:p>
            <a:endParaRPr lang="en-US" dirty="0"/>
          </a:p>
          <a:p>
            <a:r>
              <a:rPr lang="en-US" dirty="0"/>
              <a:t>Sahay isn't just a chatbot; it's a game-changer. It transforms the OUAF Edge App user experience, combining AI-driven innovation with human-like interaction to create a support system that's as powerful as it is intuitive.</a:t>
            </a:r>
          </a:p>
        </p:txBody>
      </p:sp>
    </p:spTree>
    <p:extLst>
      <p:ext uri="{BB962C8B-B14F-4D97-AF65-F5344CB8AC3E}">
        <p14:creationId xmlns:p14="http://schemas.microsoft.com/office/powerpoint/2010/main" val="403165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7BEEA5-0C85-CE14-EB8A-39AB8A8F5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Goal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3C1A0A-1739-5A1A-CE26-40EBE7358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59724" y="1162910"/>
            <a:ext cx="7882759" cy="4743903"/>
          </a:xfrm>
        </p:spPr>
        <p:txBody>
          <a:bodyPr anchor="ctr"/>
          <a:lstStyle/>
          <a:p>
            <a:r>
              <a:rPr lang="en-US" sz="2400" dirty="0"/>
              <a:t>As a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new CCB Customer</a:t>
            </a:r>
            <a:r>
              <a:rPr lang="en-US" sz="2400" dirty="0"/>
              <a:t>, I need</a:t>
            </a:r>
            <a:r>
              <a:rPr lang="en-US" sz="2400" dirty="0">
                <a:solidFill>
                  <a:schemeClr val="accent1"/>
                </a:solidFill>
              </a:rPr>
              <a:t> more information about Collection Process </a:t>
            </a:r>
            <a:r>
              <a:rPr lang="en-US" sz="2400" dirty="0"/>
              <a:t>so that I can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get deeper understanding of CCB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As a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Customer Support Representative</a:t>
            </a:r>
            <a:r>
              <a:rPr lang="en-US" sz="2400" dirty="0"/>
              <a:t>, I need to</a:t>
            </a:r>
            <a:r>
              <a:rPr lang="en-US" sz="2400" dirty="0">
                <a:solidFill>
                  <a:schemeClr val="accent1"/>
                </a:solidFill>
              </a:rPr>
              <a:t> navigate to multiple portals </a:t>
            </a:r>
            <a:r>
              <a:rPr lang="en-US" sz="2400" dirty="0"/>
              <a:t>so that I can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retrieve billing information of a customer.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21CB78-1336-D4E4-C709-BB1FDACE4ECE}"/>
              </a:ext>
            </a:extLst>
          </p:cNvPr>
          <p:cNvSpPr txBox="1"/>
          <p:nvPr/>
        </p:nvSpPr>
        <p:spPr>
          <a:xfrm>
            <a:off x="10142483" y="5537481"/>
            <a:ext cx="125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Oracle Sans" panose="020B0503020204020204" pitchFamily="34" charset="0"/>
                <a:cs typeface="Oracle Sans" panose="020B0503020204020204" pitchFamily="34" charset="0"/>
              </a:rPr>
              <a:t>Kendal</a:t>
            </a:r>
          </a:p>
          <a:p>
            <a:pPr algn="ctr"/>
            <a:r>
              <a:rPr lang="en-US" sz="1400" dirty="0"/>
              <a:t>CSR</a:t>
            </a:r>
          </a:p>
          <a:p>
            <a:pPr algn="ctr"/>
            <a:r>
              <a:rPr lang="en-US" sz="1400" dirty="0"/>
              <a:t>IGIU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FAA151-C412-9FEC-F8D3-880B4E41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2483" y="3258484"/>
            <a:ext cx="1257105" cy="22731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F4A4F6-75E0-22B4-8F76-26D355D7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83" y="1436431"/>
            <a:ext cx="1277460" cy="23157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25718F-0DC4-8EB4-BD0F-B7D9A8C86A15}"/>
              </a:ext>
            </a:extLst>
          </p:cNvPr>
          <p:cNvSpPr txBox="1"/>
          <p:nvPr/>
        </p:nvSpPr>
        <p:spPr>
          <a:xfrm>
            <a:off x="615550" y="3861566"/>
            <a:ext cx="150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+mn-ea"/>
                <a:cs typeface="Oracle Sans" panose="020B0503020204020204" pitchFamily="34" charset="0"/>
              </a:rPr>
              <a:t>Ken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312D2A"/>
                </a:solidFill>
                <a:latin typeface="Oracle Sans Tab"/>
              </a:rPr>
              <a:t>CCB Customer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50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E224ED-19E1-B9D1-A314-B9C92758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of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C1A1D6-7A8C-D645-4503-54DAABA635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559" y="1969580"/>
            <a:ext cx="4937760" cy="346506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What’s the </a:t>
            </a:r>
            <a:r>
              <a:rPr lang="en-US" dirty="0">
                <a:solidFill>
                  <a:srgbClr val="00688C"/>
                </a:solidFill>
              </a:rPr>
              <a:t>Duration</a:t>
            </a:r>
            <a:r>
              <a:rPr lang="en-US" dirty="0"/>
              <a:t> of the </a:t>
            </a:r>
            <a:r>
              <a:rPr lang="en-US" dirty="0">
                <a:solidFill>
                  <a:srgbClr val="00688C"/>
                </a:solidFill>
              </a:rPr>
              <a:t>Session</a:t>
            </a:r>
            <a:r>
              <a:rPr lang="en-US" dirty="0"/>
              <a:t> in minutes?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What’s the </a:t>
            </a:r>
            <a:r>
              <a:rPr lang="en-US" dirty="0">
                <a:solidFill>
                  <a:srgbClr val="00688C"/>
                </a:solidFill>
              </a:rPr>
              <a:t>Frequency</a:t>
            </a:r>
            <a:r>
              <a:rPr lang="en-US" dirty="0"/>
              <a:t> of </a:t>
            </a:r>
            <a:r>
              <a:rPr lang="en-US" dirty="0">
                <a:solidFill>
                  <a:srgbClr val="00688C"/>
                </a:solidFill>
              </a:rPr>
              <a:t>User</a:t>
            </a:r>
            <a:r>
              <a:rPr lang="en-US" dirty="0"/>
              <a:t> </a:t>
            </a:r>
            <a:r>
              <a:rPr lang="en-US" dirty="0">
                <a:solidFill>
                  <a:srgbClr val="00688C"/>
                </a:solidFill>
              </a:rPr>
              <a:t>Queries</a:t>
            </a:r>
            <a:r>
              <a:rPr lang="en-US" dirty="0"/>
              <a:t> per hour?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What’s the </a:t>
            </a:r>
            <a:r>
              <a:rPr lang="en-US" dirty="0">
                <a:solidFill>
                  <a:srgbClr val="00688C"/>
                </a:solidFill>
              </a:rPr>
              <a:t>Total Number </a:t>
            </a:r>
            <a:r>
              <a:rPr lang="en-US" dirty="0"/>
              <a:t>of </a:t>
            </a:r>
            <a:r>
              <a:rPr lang="en-US" dirty="0">
                <a:solidFill>
                  <a:srgbClr val="00688C"/>
                </a:solidFill>
              </a:rPr>
              <a:t>Conversations</a:t>
            </a:r>
            <a:r>
              <a:rPr lang="en-US" dirty="0"/>
              <a:t> held?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What’s the </a:t>
            </a:r>
            <a:r>
              <a:rPr lang="en-US" dirty="0">
                <a:solidFill>
                  <a:srgbClr val="00688C"/>
                </a:solidFill>
              </a:rPr>
              <a:t>Response Time </a:t>
            </a:r>
            <a:r>
              <a:rPr lang="en-US" dirty="0"/>
              <a:t>for </a:t>
            </a:r>
            <a:r>
              <a:rPr lang="en-US" dirty="0">
                <a:solidFill>
                  <a:srgbClr val="00688C"/>
                </a:solidFill>
              </a:rPr>
              <a:t>User questions</a:t>
            </a:r>
            <a:r>
              <a:rPr lang="en-US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What’s the </a:t>
            </a:r>
            <a:r>
              <a:rPr lang="en-US" dirty="0">
                <a:solidFill>
                  <a:srgbClr val="00688C"/>
                </a:solidFill>
              </a:rPr>
              <a:t>Total</a:t>
            </a:r>
            <a:r>
              <a:rPr lang="en-US" dirty="0"/>
              <a:t> </a:t>
            </a:r>
            <a:r>
              <a:rPr lang="en-US" dirty="0">
                <a:solidFill>
                  <a:srgbClr val="00688C"/>
                </a:solidFill>
              </a:rPr>
              <a:t>Time Saved </a:t>
            </a:r>
            <a:r>
              <a:rPr lang="en-US" dirty="0"/>
              <a:t>by </a:t>
            </a:r>
            <a:r>
              <a:rPr lang="en-US" dirty="0">
                <a:solidFill>
                  <a:srgbClr val="00688C"/>
                </a:solidFill>
              </a:rPr>
              <a:t>users</a:t>
            </a:r>
            <a:r>
              <a:rPr lang="en-US" dirty="0"/>
              <a:t> each week?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What’s the </a:t>
            </a:r>
            <a:r>
              <a:rPr lang="en-US" dirty="0">
                <a:solidFill>
                  <a:srgbClr val="00688C"/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rgbClr val="00688C"/>
                </a:solidFill>
              </a:rPr>
              <a:t>Active</a:t>
            </a:r>
            <a:r>
              <a:rPr lang="en-US" dirty="0"/>
              <a:t> </a:t>
            </a:r>
            <a:r>
              <a:rPr lang="en-US" dirty="0">
                <a:solidFill>
                  <a:srgbClr val="00688C"/>
                </a:solidFill>
              </a:rPr>
              <a:t>Users </a:t>
            </a:r>
            <a:r>
              <a:rPr lang="en-US" dirty="0"/>
              <a:t>who use the chatbot?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What’s the </a:t>
            </a:r>
            <a:r>
              <a:rPr lang="en-US" dirty="0">
                <a:solidFill>
                  <a:srgbClr val="00688C"/>
                </a:solidFill>
              </a:rPr>
              <a:t>Number</a:t>
            </a:r>
            <a:r>
              <a:rPr lang="en-US" dirty="0"/>
              <a:t> of </a:t>
            </a:r>
            <a:r>
              <a:rPr lang="en-US" dirty="0">
                <a:solidFill>
                  <a:srgbClr val="00688C"/>
                </a:solidFill>
              </a:rPr>
              <a:t>Apps</a:t>
            </a:r>
            <a:r>
              <a:rPr lang="en-US" dirty="0"/>
              <a:t> in which the chatbot can be integrated into?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308365-DAF5-2D2F-160B-5D23CE75DA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3559" y="1437503"/>
            <a:ext cx="4937760" cy="396201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6E8501-77DB-395A-FA8C-103640C9B2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29400" y="1437503"/>
            <a:ext cx="4937760" cy="396201"/>
          </a:xfrm>
        </p:spPr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FF490E-45B8-CDA2-219A-9BBACBBF4C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29400" y="1969580"/>
            <a:ext cx="4937760" cy="346506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Between</a:t>
            </a:r>
            <a:r>
              <a:rPr lang="en-US" dirty="0">
                <a:solidFill>
                  <a:schemeClr val="accent1"/>
                </a:solidFill>
              </a:rPr>
              <a:t> 3min</a:t>
            </a:r>
            <a:r>
              <a:rPr lang="en-US" dirty="0"/>
              <a:t> and</a:t>
            </a:r>
            <a:r>
              <a:rPr lang="en-US" dirty="0">
                <a:solidFill>
                  <a:schemeClr val="accent1"/>
                </a:solidFill>
              </a:rPr>
              <a:t> 20min</a:t>
            </a:r>
            <a:r>
              <a:rPr lang="en-US" dirty="0"/>
              <a:t>, but typically</a:t>
            </a:r>
            <a:r>
              <a:rPr lang="en-US" dirty="0">
                <a:solidFill>
                  <a:schemeClr val="accent1"/>
                </a:solidFill>
              </a:rPr>
              <a:t> 10min.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Between</a:t>
            </a:r>
            <a:r>
              <a:rPr lang="en-US" dirty="0">
                <a:solidFill>
                  <a:schemeClr val="accent1"/>
                </a:solidFill>
              </a:rPr>
              <a:t> 50</a:t>
            </a:r>
            <a:r>
              <a:rPr lang="en-US" dirty="0"/>
              <a:t> and</a:t>
            </a:r>
            <a:r>
              <a:rPr lang="en-US" dirty="0">
                <a:solidFill>
                  <a:schemeClr val="accent1"/>
                </a:solidFill>
              </a:rPr>
              <a:t> 2000</a:t>
            </a:r>
            <a:r>
              <a:rPr lang="en-US" dirty="0"/>
              <a:t>, but typically</a:t>
            </a:r>
            <a:r>
              <a:rPr lang="en-US" dirty="0">
                <a:solidFill>
                  <a:schemeClr val="accent1"/>
                </a:solidFill>
              </a:rPr>
              <a:t> 1000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Between</a:t>
            </a:r>
            <a:r>
              <a:rPr lang="en-US" dirty="0">
                <a:solidFill>
                  <a:schemeClr val="accent1"/>
                </a:solidFill>
              </a:rPr>
              <a:t> 5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messages</a:t>
            </a:r>
            <a:r>
              <a:rPr lang="en-US" dirty="0"/>
              <a:t> and</a:t>
            </a:r>
            <a:r>
              <a:rPr lang="en-US" dirty="0">
                <a:solidFill>
                  <a:schemeClr val="accent1"/>
                </a:solidFill>
              </a:rPr>
              <a:t> 20 messages</a:t>
            </a:r>
            <a:r>
              <a:rPr lang="en-US" dirty="0"/>
              <a:t>, but typically</a:t>
            </a:r>
            <a:r>
              <a:rPr lang="en-US" dirty="0">
                <a:solidFill>
                  <a:schemeClr val="accent1"/>
                </a:solidFill>
              </a:rPr>
              <a:t> 10 messages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Between</a:t>
            </a:r>
            <a:r>
              <a:rPr lang="en-US" dirty="0">
                <a:solidFill>
                  <a:schemeClr val="accent1"/>
                </a:solidFill>
              </a:rPr>
              <a:t> 1 sec</a:t>
            </a:r>
            <a:r>
              <a:rPr lang="en-US" dirty="0"/>
              <a:t> and</a:t>
            </a:r>
            <a:r>
              <a:rPr lang="en-US" dirty="0">
                <a:solidFill>
                  <a:schemeClr val="accent1"/>
                </a:solidFill>
              </a:rPr>
              <a:t> 5 sec</a:t>
            </a:r>
            <a:r>
              <a:rPr lang="en-US" dirty="0"/>
              <a:t>, but typically</a:t>
            </a:r>
            <a:r>
              <a:rPr lang="en-US" dirty="0">
                <a:solidFill>
                  <a:schemeClr val="accent1"/>
                </a:solidFill>
              </a:rPr>
              <a:t> 2sec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Between</a:t>
            </a:r>
            <a:r>
              <a:rPr lang="en-US" dirty="0">
                <a:solidFill>
                  <a:schemeClr val="accent1"/>
                </a:solidFill>
              </a:rPr>
              <a:t> 2 hours</a:t>
            </a:r>
            <a:r>
              <a:rPr lang="en-US" dirty="0"/>
              <a:t> and</a:t>
            </a:r>
            <a:r>
              <a:rPr lang="en-US" dirty="0">
                <a:solidFill>
                  <a:schemeClr val="accent1"/>
                </a:solidFill>
              </a:rPr>
              <a:t> 6 hours</a:t>
            </a:r>
            <a:r>
              <a:rPr lang="en-US" dirty="0"/>
              <a:t>, but typically</a:t>
            </a:r>
            <a:r>
              <a:rPr lang="en-US" dirty="0">
                <a:solidFill>
                  <a:schemeClr val="accent1"/>
                </a:solidFill>
              </a:rPr>
              <a:t> 4 hours.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Between</a:t>
            </a:r>
            <a:r>
              <a:rPr lang="en-US" dirty="0">
                <a:solidFill>
                  <a:schemeClr val="accent1"/>
                </a:solidFill>
              </a:rPr>
              <a:t> 100</a:t>
            </a:r>
            <a:r>
              <a:rPr lang="en-US" dirty="0"/>
              <a:t> and</a:t>
            </a:r>
            <a:r>
              <a:rPr lang="en-US" dirty="0">
                <a:solidFill>
                  <a:schemeClr val="accent1"/>
                </a:solidFill>
              </a:rPr>
              <a:t> 3000</a:t>
            </a:r>
            <a:r>
              <a:rPr lang="en-US" dirty="0"/>
              <a:t>, but typically</a:t>
            </a:r>
            <a:r>
              <a:rPr lang="en-US" dirty="0">
                <a:solidFill>
                  <a:schemeClr val="accent1"/>
                </a:solidFill>
              </a:rPr>
              <a:t> 1500.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Between</a:t>
            </a:r>
            <a:r>
              <a:rPr lang="en-US" dirty="0">
                <a:solidFill>
                  <a:schemeClr val="accent1"/>
                </a:solidFill>
              </a:rPr>
              <a:t> 15</a:t>
            </a:r>
            <a:r>
              <a:rPr lang="en-US" dirty="0"/>
              <a:t> and</a:t>
            </a:r>
            <a:r>
              <a:rPr lang="en-US" dirty="0">
                <a:solidFill>
                  <a:schemeClr val="accent1"/>
                </a:solidFill>
              </a:rPr>
              <a:t> 50</a:t>
            </a:r>
            <a:r>
              <a:rPr lang="en-US" dirty="0"/>
              <a:t>, but typically</a:t>
            </a:r>
            <a:r>
              <a:rPr lang="en-US" dirty="0">
                <a:solidFill>
                  <a:schemeClr val="accent1"/>
                </a:solidFill>
              </a:rPr>
              <a:t> 25.</a:t>
            </a: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183C43EA-2853-BDA4-3383-EF25DE7E87A8}"/>
              </a:ext>
            </a:extLst>
          </p:cNvPr>
          <p:cNvSpPr/>
          <p:nvPr/>
        </p:nvSpPr>
        <p:spPr>
          <a:xfrm>
            <a:off x="10711440" y="1969580"/>
            <a:ext cx="692284" cy="269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90000" rIns="90000" bIns="90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700" b="0" strike="noStrike" spc="-1" dirty="0">
                <a:solidFill>
                  <a:schemeClr val="lt1"/>
                </a:solidFill>
                <a:latin typeface="Oracle Sans"/>
              </a:rPr>
              <a:t>Assumption</a:t>
            </a:r>
            <a:endParaRPr lang="en-IN" sz="7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291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668930-6367-16C1-5CEF-E31B340537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923" y="2584009"/>
            <a:ext cx="3324884" cy="1252267"/>
          </a:xfrm>
        </p:spPr>
        <p:txBody>
          <a:bodyPr/>
          <a:lstStyle/>
          <a:p>
            <a:r>
              <a:rPr lang="en-US" dirty="0"/>
              <a:t>Review all the documents available to understand a specific functionality.  Connect to the database manually and create complex queries to retrieve the necessary data.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9D213F-E8F0-8C19-1660-15C1AB7CAC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31188" y="2584008"/>
            <a:ext cx="2926080" cy="1367881"/>
          </a:xfrm>
        </p:spPr>
        <p:txBody>
          <a:bodyPr/>
          <a:lstStyle/>
          <a:p>
            <a:r>
              <a:rPr lang="en-US" dirty="0"/>
              <a:t>Contact the subject matter experts (SMEs) to learn about specific functionalities of the product. Their expertise will help clarify details and provide a better understanding of how the product works.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F6CA75-9B44-5B5B-4DBA-534D58C9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Might We?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A0CA3C-9FE4-78EC-E692-619197622B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89103" y="4776148"/>
            <a:ext cx="2926080" cy="1007592"/>
          </a:xfrm>
        </p:spPr>
        <p:txBody>
          <a:bodyPr/>
          <a:lstStyle/>
          <a:p>
            <a:r>
              <a:rPr lang="en-US" dirty="0"/>
              <a:t>Develop a chatbot that can address functional questions and retrieve data from the database using simple English sentences.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6DAC038-7C46-227B-B337-F7948F25F26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Idea 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F5F220-E9DD-DB80-859B-00FACDABFD2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Idea B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389D17A-E287-9B63-E959-C0557F8D36C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Idea C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E4B12D-37AA-D86A-4960-B46155D0D98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8039" y="4347553"/>
            <a:ext cx="2926080" cy="393192"/>
          </a:xfrm>
        </p:spPr>
        <p:txBody>
          <a:bodyPr/>
          <a:lstStyle/>
          <a:p>
            <a:r>
              <a:rPr lang="en-US" dirty="0"/>
              <a:t>Idea 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FD4931-1D14-7865-53BA-8F83E4F256D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19452" y="2584009"/>
            <a:ext cx="2926080" cy="1525536"/>
          </a:xfrm>
        </p:spPr>
        <p:txBody>
          <a:bodyPr/>
          <a:lstStyle/>
          <a:p>
            <a:r>
              <a:rPr lang="en-US" dirty="0"/>
              <a:t>Contact customer support to submit a ticket for assistance in understanding the functionality. This will ensure you receive the necessary guidance and clarification regarding any questions you have.</a:t>
            </a:r>
          </a:p>
        </p:txBody>
      </p:sp>
    </p:spTree>
    <p:extLst>
      <p:ext uri="{BB962C8B-B14F-4D97-AF65-F5344CB8AC3E}">
        <p14:creationId xmlns:p14="http://schemas.microsoft.com/office/powerpoint/2010/main" val="24048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48DDD6F-2BBE-1296-13DD-03BF9184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59" y="772064"/>
            <a:ext cx="11115040" cy="365125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4C7E4B-0D4C-0E7F-D2B1-EDF8D89E43CD}"/>
              </a:ext>
            </a:extLst>
          </p:cNvPr>
          <p:cNvSpPr/>
          <p:nvPr/>
        </p:nvSpPr>
        <p:spPr>
          <a:xfrm>
            <a:off x="543559" y="1381191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BCKWJ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19428C-4574-3165-DB77-676960F11F95}"/>
              </a:ext>
            </a:extLst>
          </p:cNvPr>
          <p:cNvSpPr/>
          <p:nvPr/>
        </p:nvSpPr>
        <p:spPr>
          <a:xfrm>
            <a:off x="3384305" y="1353893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FE720A-1061-59BC-EC8C-C5B0F5AA09AB}"/>
              </a:ext>
            </a:extLst>
          </p:cNvPr>
          <p:cNvSpPr/>
          <p:nvPr/>
        </p:nvSpPr>
        <p:spPr>
          <a:xfrm>
            <a:off x="9085903" y="1381189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210D25-C53B-961C-95B9-D923F22113F0}"/>
              </a:ext>
            </a:extLst>
          </p:cNvPr>
          <p:cNvSpPr/>
          <p:nvPr/>
        </p:nvSpPr>
        <p:spPr>
          <a:xfrm>
            <a:off x="6238455" y="1381189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4BE5C2-AA4B-74C5-EB5B-97DE08B4A63E}"/>
              </a:ext>
            </a:extLst>
          </p:cNvPr>
          <p:cNvSpPr/>
          <p:nvPr/>
        </p:nvSpPr>
        <p:spPr>
          <a:xfrm>
            <a:off x="543559" y="3940626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BCC55B-5DD3-0B5F-50A7-F73E45A4B586}"/>
              </a:ext>
            </a:extLst>
          </p:cNvPr>
          <p:cNvSpPr/>
          <p:nvPr/>
        </p:nvSpPr>
        <p:spPr>
          <a:xfrm>
            <a:off x="3444020" y="3940626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4E40E9-B78F-86CF-D445-6425EDBF7809}"/>
              </a:ext>
            </a:extLst>
          </p:cNvPr>
          <p:cNvSpPr/>
          <p:nvPr/>
        </p:nvSpPr>
        <p:spPr>
          <a:xfrm>
            <a:off x="9085903" y="3940626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88EE1-FEC3-F0B8-22E6-6A52ECFA0175}"/>
              </a:ext>
            </a:extLst>
          </p:cNvPr>
          <p:cNvSpPr/>
          <p:nvPr/>
        </p:nvSpPr>
        <p:spPr>
          <a:xfrm>
            <a:off x="6238455" y="3940626"/>
            <a:ext cx="2635072" cy="23411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A5681-A82F-6F77-2FFC-7B7F9CB92850}"/>
              </a:ext>
            </a:extLst>
          </p:cNvPr>
          <p:cNvSpPr txBox="1"/>
          <p:nvPr/>
        </p:nvSpPr>
        <p:spPr>
          <a:xfrm>
            <a:off x="554328" y="2983680"/>
            <a:ext cx="2613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Ken wants to learn about collection processes in the CCB system.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390D9-653B-623E-6A77-31F74A2DA2A3}"/>
              </a:ext>
            </a:extLst>
          </p:cNvPr>
          <p:cNvSpPr txBox="1"/>
          <p:nvPr/>
        </p:nvSpPr>
        <p:spPr>
          <a:xfrm>
            <a:off x="3354165" y="3005452"/>
            <a:ext cx="27994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 begins reading through a vast array of functional documents, one after the other.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10378-A366-A944-6A99-AE11C5FE9D72}"/>
              </a:ext>
            </a:extLst>
          </p:cNvPr>
          <p:cNvSpPr txBox="1"/>
          <p:nvPr/>
        </p:nvSpPr>
        <p:spPr>
          <a:xfrm>
            <a:off x="6298585" y="3038110"/>
            <a:ext cx="2631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Soon, he feels overwhelmed by the sheer volume of information.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A8BE32-86B3-084D-7751-A2A1D68F39E8}"/>
              </a:ext>
            </a:extLst>
          </p:cNvPr>
          <p:cNvSpPr txBox="1"/>
          <p:nvPr/>
        </p:nvSpPr>
        <p:spPr>
          <a:xfrm>
            <a:off x="9031256" y="2826871"/>
            <a:ext cx="2758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After 2 exhausting hours, he finds what he needs and wonders if there was an easier way.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1C88A-D42F-F2AF-E54B-C19B32868F7C}"/>
              </a:ext>
            </a:extLst>
          </p:cNvPr>
          <p:cNvSpPr txBox="1"/>
          <p:nvPr/>
        </p:nvSpPr>
        <p:spPr>
          <a:xfrm>
            <a:off x="521670" y="5533220"/>
            <a:ext cx="2695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Kendal wants to find out how many bills are due for a person John in the CCB system.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4DFD0-18AF-1326-A4D4-88054D58EB4F}"/>
              </a:ext>
            </a:extLst>
          </p:cNvPr>
          <p:cNvSpPr txBox="1"/>
          <p:nvPr/>
        </p:nvSpPr>
        <p:spPr>
          <a:xfrm>
            <a:off x="3444019" y="5574335"/>
            <a:ext cx="2635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She logs into the application and identifies the tables that contain this information.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B1DE3-9EED-ACFD-7B67-C35E83A115A6}"/>
              </a:ext>
            </a:extLst>
          </p:cNvPr>
          <p:cNvSpPr txBox="1"/>
          <p:nvPr/>
        </p:nvSpPr>
        <p:spPr>
          <a:xfrm>
            <a:off x="6175681" y="5317777"/>
            <a:ext cx="2760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Then, she connects to the CCB database and forms a complex query joining multiple tables to get the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3B2D1-FD3E-BD8C-68FC-40971A913B46}"/>
              </a:ext>
            </a:extLst>
          </p:cNvPr>
          <p:cNvSpPr txBox="1"/>
          <p:nvPr/>
        </p:nvSpPr>
        <p:spPr>
          <a:xfrm>
            <a:off x="9099666" y="5476811"/>
            <a:ext cx="2599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Once finished, she ponders whether there was a simpler solution to get the data.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99E9B-3951-E4ED-90E2-C52508B85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67" y="1608675"/>
            <a:ext cx="1547458" cy="12323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F0631-A750-7BF6-1E89-0E4596619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443" y="1471068"/>
            <a:ext cx="1809095" cy="1507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C6373C-A118-C0B0-EA7B-AA7147583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921" y="4178619"/>
            <a:ext cx="1209976" cy="10613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AEA41A-AEDA-630E-BD7E-4F7CF1B25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55" y="4141132"/>
            <a:ext cx="1209976" cy="10919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847E88-88E7-8C4F-EA3B-6F846896F1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5565" y="4026605"/>
            <a:ext cx="1360848" cy="12179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01328D-36AB-0422-BE21-A445246200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7999" y="4046776"/>
            <a:ext cx="1702487" cy="143003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3DF3A84-0F79-74C8-2232-864118961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328" y="1630574"/>
            <a:ext cx="2598464" cy="12173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ACA1C2F-874A-1450-D549-C5C36672E7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4839" y="1687139"/>
            <a:ext cx="968808" cy="97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wood Modern 2">
  <a:themeElements>
    <a:clrScheme name="RW23">
      <a:dk1>
        <a:srgbClr val="312D2A"/>
      </a:dk1>
      <a:lt1>
        <a:srgbClr val="FDF8F8"/>
      </a:lt1>
      <a:dk2>
        <a:srgbClr val="312D2A"/>
      </a:dk2>
      <a:lt2>
        <a:srgbClr val="FCFBFA"/>
      </a:lt2>
      <a:accent1>
        <a:srgbClr val="C96C4F"/>
      </a:accent1>
      <a:accent2>
        <a:srgbClr val="B8C7C7"/>
      </a:accent2>
      <a:accent3>
        <a:srgbClr val="F9BA69"/>
      </a:accent3>
      <a:accent4>
        <a:srgbClr val="8E5C67"/>
      </a:accent4>
      <a:accent5>
        <a:srgbClr val="445A5C"/>
      </a:accent5>
      <a:accent6>
        <a:srgbClr val="9AA891"/>
      </a:accent6>
      <a:hlink>
        <a:srgbClr val="BE8C6C"/>
      </a:hlink>
      <a:folHlink>
        <a:srgbClr val="CE7A75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2C596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Redwood Modern 2" id="{C06B71C2-9E70-0E4A-A18C-DDBF17B9696D}" vid="{C1E3ADBB-57C0-B245-B228-095E3DED0B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Redwood Modern 2</Template>
  <TotalTime>18361</TotalTime>
  <Words>1393</Words>
  <Application>Microsoft Office PowerPoint</Application>
  <PresentationFormat>Widescreen</PresentationFormat>
  <Paragraphs>171</Paragraphs>
  <Slides>16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.PingFang SC Regular</vt:lpstr>
      <vt:lpstr>Arial</vt:lpstr>
      <vt:lpstr>Calibri</vt:lpstr>
      <vt:lpstr>Georgia</vt:lpstr>
      <vt:lpstr>Helvetica Neue</vt:lpstr>
      <vt:lpstr>Oracle Sans</vt:lpstr>
      <vt:lpstr>Oracle Sans Light</vt:lpstr>
      <vt:lpstr>Oracle Sans Semi Bold</vt:lpstr>
      <vt:lpstr>Oracle Sans Tab</vt:lpstr>
      <vt:lpstr>Oracle Sans Ultra Light</vt:lpstr>
      <vt:lpstr>System Font Regular</vt:lpstr>
      <vt:lpstr>Redwood Modern 2</vt:lpstr>
      <vt:lpstr>PowerPoint Presentation</vt:lpstr>
      <vt:lpstr>Meet the team</vt:lpstr>
      <vt:lpstr>Meet the team</vt:lpstr>
      <vt:lpstr>Meet the team</vt:lpstr>
      <vt:lpstr>Project Summary</vt:lpstr>
      <vt:lpstr>User Goal</vt:lpstr>
      <vt:lpstr>Shape of Data</vt:lpstr>
      <vt:lpstr>How Might We?</vt:lpstr>
      <vt:lpstr>Current State</vt:lpstr>
      <vt:lpstr>Future State</vt:lpstr>
      <vt:lpstr>Market Opportunity</vt:lpstr>
      <vt:lpstr>Competitive Analysis</vt:lpstr>
      <vt:lpstr>PowerPoint Presentation</vt:lpstr>
      <vt:lpstr>PowerPoint Presentation</vt:lpstr>
      <vt:lpstr>What’s Next?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Pan</dc:creator>
  <cp:lastModifiedBy>Deepti Ravi Kumar</cp:lastModifiedBy>
  <cp:revision>64</cp:revision>
  <dcterms:created xsi:type="dcterms:W3CDTF">2024-01-18T15:30:50Z</dcterms:created>
  <dcterms:modified xsi:type="dcterms:W3CDTF">2024-09-19T20:19:09Z</dcterms:modified>
</cp:coreProperties>
</file>